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1" r:id="rId1"/>
  </p:sldMasterIdLst>
  <p:notesMasterIdLst>
    <p:notesMasterId r:id="rId44"/>
  </p:notesMasterIdLst>
  <p:handoutMasterIdLst>
    <p:handoutMasterId r:id="rId45"/>
  </p:handoutMasterIdLst>
  <p:sldIdLst>
    <p:sldId id="256" r:id="rId2"/>
    <p:sldId id="259" r:id="rId3"/>
    <p:sldId id="257" r:id="rId4"/>
    <p:sldId id="331" r:id="rId5"/>
    <p:sldId id="353" r:id="rId6"/>
    <p:sldId id="333" r:id="rId7"/>
    <p:sldId id="352" r:id="rId8"/>
    <p:sldId id="334" r:id="rId9"/>
    <p:sldId id="332" r:id="rId10"/>
    <p:sldId id="354" r:id="rId11"/>
    <p:sldId id="335" r:id="rId12"/>
    <p:sldId id="355" r:id="rId13"/>
    <p:sldId id="361" r:id="rId14"/>
    <p:sldId id="360" r:id="rId15"/>
    <p:sldId id="358" r:id="rId16"/>
    <p:sldId id="365" r:id="rId17"/>
    <p:sldId id="359" r:id="rId18"/>
    <p:sldId id="362" r:id="rId19"/>
    <p:sldId id="364" r:id="rId20"/>
    <p:sldId id="367" r:id="rId21"/>
    <p:sldId id="368" r:id="rId22"/>
    <p:sldId id="369" r:id="rId23"/>
    <p:sldId id="370" r:id="rId24"/>
    <p:sldId id="371" r:id="rId25"/>
    <p:sldId id="374" r:id="rId26"/>
    <p:sldId id="373" r:id="rId27"/>
    <p:sldId id="336" r:id="rId28"/>
    <p:sldId id="357" r:id="rId29"/>
    <p:sldId id="382" r:id="rId30"/>
    <p:sldId id="366" r:id="rId31"/>
    <p:sldId id="375" r:id="rId32"/>
    <p:sldId id="376" r:id="rId33"/>
    <p:sldId id="377" r:id="rId34"/>
    <p:sldId id="378" r:id="rId35"/>
    <p:sldId id="379" r:id="rId36"/>
    <p:sldId id="380" r:id="rId37"/>
    <p:sldId id="381" r:id="rId38"/>
    <p:sldId id="349" r:id="rId39"/>
    <p:sldId id="350" r:id="rId40"/>
    <p:sldId id="330" r:id="rId41"/>
    <p:sldId id="351" r:id="rId42"/>
    <p:sldId id="273" r:id="rId43"/>
  </p:sldIdLst>
  <p:sldSz cx="9144000" cy="6858000" type="screen4x3"/>
  <p:notesSz cx="6858000" cy="9144000"/>
  <p:defaultTextStyle>
    <a:defPPr>
      <a:defRPr lang="zh-CN"/>
    </a:defPPr>
    <a:lvl1pPr algn="l" rtl="0" fontAlgn="base">
      <a:spcBef>
        <a:spcPct val="0"/>
      </a:spcBef>
      <a:spcAft>
        <a:spcPct val="0"/>
      </a:spcAft>
      <a:defRPr sz="2400"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sz="2400"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sz="2400"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sz="2400"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sz="2400"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sz="2400"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sz="2400"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sz="2400"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sz="2400" kern="1200">
        <a:solidFill>
          <a:schemeClr val="tx1"/>
        </a:solidFill>
        <a:latin typeface="Verdan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82" autoAdjust="0"/>
    <p:restoredTop sz="66181" autoAdjust="0"/>
  </p:normalViewPr>
  <p:slideViewPr>
    <p:cSldViewPr>
      <p:cViewPr varScale="1">
        <p:scale>
          <a:sx n="77" d="100"/>
          <a:sy n="77" d="100"/>
        </p:scale>
        <p:origin x="2460" y="7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86" d="100"/>
          <a:sy n="86" d="100"/>
        </p:scale>
        <p:origin x="-135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zh-CN" sz="1400" b="0" i="0" u="none" strike="noStrike" baseline="0">
                <a:effectLst/>
              </a:rPr>
              <a:t>相对误差</a:t>
            </a:r>
            <a:r>
              <a:rPr lang="en-US" altLang="zh-CN" sz="1400" b="0" i="0" u="none" strike="noStrike" baseline="0">
                <a:effectLst/>
              </a:rPr>
              <a:t>RE</a:t>
            </a:r>
            <a:r>
              <a:rPr lang="zh-CN" altLang="zh-CN" sz="1400" b="0" i="0" u="none" strike="noStrike" baseline="0">
                <a:effectLst/>
              </a:rPr>
              <a:t>累计分布图</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Vivaldi算法</c:v>
                </c:pt>
              </c:strCache>
            </c:strRef>
          </c:tx>
          <c:spPr>
            <a:ln w="28575" cap="rnd" cmpd="sng">
              <a:solidFill>
                <a:schemeClr val="accent1"/>
              </a:solidFill>
              <a:prstDash val="dash"/>
              <a:round/>
            </a:ln>
            <a:effectLst/>
          </c:spPr>
          <c:marker>
            <c:symbol val="none"/>
          </c:marker>
          <c:dPt>
            <c:idx val="5"/>
            <c:marker>
              <c:symbol val="none"/>
            </c:marker>
            <c:bubble3D val="0"/>
            <c:spPr>
              <a:ln w="28575" cap="rnd" cmpd="sng">
                <a:solidFill>
                  <a:schemeClr val="accent1"/>
                </a:solidFill>
                <a:prstDash val="dash"/>
                <a:round/>
              </a:ln>
              <a:effectLst/>
            </c:spPr>
            <c:extLst>
              <c:ext xmlns:c16="http://schemas.microsoft.com/office/drawing/2014/chart" uri="{C3380CC4-5D6E-409C-BE32-E72D297353CC}">
                <c16:uniqueId val="{00000001-B9E9-4730-9E38-B610DD4ADA2C}"/>
              </c:ext>
            </c:extLst>
          </c:dPt>
          <c:cat>
            <c:numRef>
              <c:f>Sheet1!$A$2:$A$11</c:f>
              <c:numCache>
                <c:formatCode>General</c:formatCode>
                <c:ptCount val="10"/>
                <c:pt idx="0">
                  <c:v>0.1</c:v>
                </c:pt>
                <c:pt idx="1">
                  <c:v>0.2</c:v>
                </c:pt>
                <c:pt idx="2">
                  <c:v>0.3</c:v>
                </c:pt>
                <c:pt idx="3">
                  <c:v>0.4</c:v>
                </c:pt>
                <c:pt idx="4">
                  <c:v>0.5</c:v>
                </c:pt>
                <c:pt idx="5">
                  <c:v>0.6</c:v>
                </c:pt>
                <c:pt idx="6">
                  <c:v>0.7</c:v>
                </c:pt>
                <c:pt idx="7">
                  <c:v>0.8</c:v>
                </c:pt>
                <c:pt idx="8">
                  <c:v>0.9</c:v>
                </c:pt>
                <c:pt idx="9">
                  <c:v>1</c:v>
                </c:pt>
              </c:numCache>
            </c:numRef>
          </c:cat>
          <c:val>
            <c:numRef>
              <c:f>Sheet1!$B$2:$B$11</c:f>
              <c:numCache>
                <c:formatCode>General</c:formatCode>
                <c:ptCount val="10"/>
                <c:pt idx="0">
                  <c:v>0.28742190362998299</c:v>
                </c:pt>
                <c:pt idx="1">
                  <c:v>0.40574619420274199</c:v>
                </c:pt>
                <c:pt idx="2">
                  <c:v>0.48301920029107398</c:v>
                </c:pt>
                <c:pt idx="3">
                  <c:v>0.54193808491998796</c:v>
                </c:pt>
                <c:pt idx="4">
                  <c:v>0.58896550784069901</c:v>
                </c:pt>
                <c:pt idx="5">
                  <c:v>0.62787567912451303</c:v>
                </c:pt>
                <c:pt idx="6">
                  <c:v>0.66081914880789105</c:v>
                </c:pt>
                <c:pt idx="7">
                  <c:v>0.68830760310136296</c:v>
                </c:pt>
                <c:pt idx="8">
                  <c:v>0.71196522630842995</c:v>
                </c:pt>
                <c:pt idx="9">
                  <c:v>0.73325000956790298</c:v>
                </c:pt>
              </c:numCache>
            </c:numRef>
          </c:val>
          <c:smooth val="0"/>
          <c:extLst>
            <c:ext xmlns:c16="http://schemas.microsoft.com/office/drawing/2014/chart" uri="{C3380CC4-5D6E-409C-BE32-E72D297353CC}">
              <c16:uniqueId val="{00000002-B9E9-4730-9E38-B610DD4ADA2C}"/>
            </c:ext>
          </c:extLst>
        </c:ser>
        <c:ser>
          <c:idx val="1"/>
          <c:order val="1"/>
          <c:tx>
            <c:strRef>
              <c:f>Sheet1!$C$1</c:f>
              <c:strCache>
                <c:ptCount val="1"/>
                <c:pt idx="0">
                  <c:v>稳定抑制Vivaldi算法</c:v>
                </c:pt>
              </c:strCache>
            </c:strRef>
          </c:tx>
          <c:spPr>
            <a:ln w="28575" cap="rnd">
              <a:solidFill>
                <a:schemeClr val="accent2"/>
              </a:solidFill>
              <a:round/>
            </a:ln>
            <a:effectLst/>
          </c:spPr>
          <c:marker>
            <c:symbol val="none"/>
          </c:marker>
          <c:cat>
            <c:numRef>
              <c:f>Sheet1!$A$2:$A$11</c:f>
              <c:numCache>
                <c:formatCode>General</c:formatCode>
                <c:ptCount val="10"/>
                <c:pt idx="0">
                  <c:v>0.1</c:v>
                </c:pt>
                <c:pt idx="1">
                  <c:v>0.2</c:v>
                </c:pt>
                <c:pt idx="2">
                  <c:v>0.3</c:v>
                </c:pt>
                <c:pt idx="3">
                  <c:v>0.4</c:v>
                </c:pt>
                <c:pt idx="4">
                  <c:v>0.5</c:v>
                </c:pt>
                <c:pt idx="5">
                  <c:v>0.6</c:v>
                </c:pt>
                <c:pt idx="6">
                  <c:v>0.7</c:v>
                </c:pt>
                <c:pt idx="7">
                  <c:v>0.8</c:v>
                </c:pt>
                <c:pt idx="8">
                  <c:v>0.9</c:v>
                </c:pt>
                <c:pt idx="9">
                  <c:v>1</c:v>
                </c:pt>
              </c:numCache>
            </c:numRef>
          </c:cat>
          <c:val>
            <c:numRef>
              <c:f>Sheet1!$C$2:$C$11</c:f>
              <c:numCache>
                <c:formatCode>General</c:formatCode>
                <c:ptCount val="10"/>
                <c:pt idx="0">
                  <c:v>0.34862030838531</c:v>
                </c:pt>
                <c:pt idx="1">
                  <c:v>0.47120323326966901</c:v>
                </c:pt>
                <c:pt idx="2">
                  <c:v>0.54869381085120705</c:v>
                </c:pt>
                <c:pt idx="3">
                  <c:v>0.60598955971393798</c:v>
                </c:pt>
                <c:pt idx="4">
                  <c:v>0.649936379998311</c:v>
                </c:pt>
                <c:pt idx="5">
                  <c:v>0.685241679987459</c:v>
                </c:pt>
                <c:pt idx="6">
                  <c:v>0.71382847712012898</c:v>
                </c:pt>
                <c:pt idx="7">
                  <c:v>0.73782320507450105</c:v>
                </c:pt>
                <c:pt idx="8">
                  <c:v>0.75836667245109701</c:v>
                </c:pt>
                <c:pt idx="9">
                  <c:v>0.77608013761003702</c:v>
                </c:pt>
              </c:numCache>
            </c:numRef>
          </c:val>
          <c:smooth val="0"/>
          <c:extLst>
            <c:ext xmlns:c16="http://schemas.microsoft.com/office/drawing/2014/chart" uri="{C3380CC4-5D6E-409C-BE32-E72D297353CC}">
              <c16:uniqueId val="{00000003-B9E9-4730-9E38-B610DD4ADA2C}"/>
            </c:ext>
          </c:extLst>
        </c:ser>
        <c:dLbls>
          <c:showLegendKey val="0"/>
          <c:showVal val="0"/>
          <c:showCatName val="0"/>
          <c:showSerName val="0"/>
          <c:showPercent val="0"/>
          <c:showBubbleSize val="0"/>
        </c:dLbls>
        <c:smooth val="0"/>
        <c:axId val="729256560"/>
        <c:axId val="729248400"/>
      </c:lineChart>
      <c:catAx>
        <c:axId val="7292565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29248400"/>
        <c:crosses val="autoZero"/>
        <c:auto val="1"/>
        <c:lblAlgn val="ctr"/>
        <c:lblOffset val="100"/>
        <c:noMultiLvlLbl val="0"/>
      </c:catAx>
      <c:valAx>
        <c:axId val="729248400"/>
        <c:scaling>
          <c:orientation val="minMax"/>
          <c:max val="0.8"/>
          <c:min val="0.2"/>
        </c:scaling>
        <c:delete val="0"/>
        <c:axPos val="l"/>
        <c:majorGridlines>
          <c:spPr>
            <a:ln w="9525" cap="flat" cmpd="sng" algn="ctr">
              <a:solidFill>
                <a:schemeClr val="tx1">
                  <a:lumMod val="15000"/>
                  <a:lumOff val="85000"/>
                </a:schemeClr>
              </a:solidFill>
              <a:round/>
            </a:ln>
            <a:effectLst/>
          </c:spPr>
        </c:majorGridlines>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292565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zh-CN" sz="1400" b="0" i="0" u="none" strike="noStrike" baseline="0">
                <a:effectLst/>
              </a:rPr>
              <a:t>整体抖动方差</a:t>
            </a:r>
            <a:endParaRPr lang="zh-CN" altLang="en-US"/>
          </a:p>
        </c:rich>
      </c:tx>
      <c:layout>
        <c:manualLayout>
          <c:xMode val="edge"/>
          <c:yMode val="edge"/>
          <c:x val="0.43017096075126415"/>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Vivaldi算法</c:v>
                </c:pt>
              </c:strCache>
            </c:strRef>
          </c:tx>
          <c:spPr>
            <a:ln w="28575" cap="rnd">
              <a:solidFill>
                <a:schemeClr val="accent1"/>
              </a:solidFill>
              <a:prstDash val="dash"/>
              <a:round/>
            </a:ln>
            <a:effectLst/>
          </c:spPr>
          <c:marker>
            <c:symbol val="none"/>
          </c:marker>
          <c:cat>
            <c:numRef>
              <c:f>Sheet1!$A$2:$A$16</c:f>
              <c:numCache>
                <c:formatCode>General</c:formatCode>
                <c:ptCount val="1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numCache>
            </c:numRef>
          </c:cat>
          <c:val>
            <c:numRef>
              <c:f>Sheet1!$B$2:$B$16</c:f>
              <c:numCache>
                <c:formatCode>General</c:formatCode>
                <c:ptCount val="15"/>
                <c:pt idx="0">
                  <c:v>141.353443059152</c:v>
                </c:pt>
                <c:pt idx="1">
                  <c:v>14.4121176443804</c:v>
                </c:pt>
                <c:pt idx="2">
                  <c:v>16.371630223882701</c:v>
                </c:pt>
                <c:pt idx="3">
                  <c:v>17.2816242982943</c:v>
                </c:pt>
                <c:pt idx="4">
                  <c:v>17.421330167462699</c:v>
                </c:pt>
                <c:pt idx="5">
                  <c:v>17.109296534237</c:v>
                </c:pt>
                <c:pt idx="6">
                  <c:v>17.246142870025899</c:v>
                </c:pt>
                <c:pt idx="7">
                  <c:v>17.241836016060301</c:v>
                </c:pt>
                <c:pt idx="8">
                  <c:v>17.240298346246298</c:v>
                </c:pt>
                <c:pt idx="9">
                  <c:v>17.256568444860701</c:v>
                </c:pt>
                <c:pt idx="10">
                  <c:v>17.256048469016299</c:v>
                </c:pt>
                <c:pt idx="11">
                  <c:v>17.256967670535399</c:v>
                </c:pt>
                <c:pt idx="12">
                  <c:v>17.256666129454899</c:v>
                </c:pt>
                <c:pt idx="13">
                  <c:v>17.256806164776599</c:v>
                </c:pt>
                <c:pt idx="14">
                  <c:v>17.256743957188799</c:v>
                </c:pt>
              </c:numCache>
            </c:numRef>
          </c:val>
          <c:smooth val="0"/>
          <c:extLst>
            <c:ext xmlns:c16="http://schemas.microsoft.com/office/drawing/2014/chart" uri="{C3380CC4-5D6E-409C-BE32-E72D297353CC}">
              <c16:uniqueId val="{00000000-B9C2-44D8-80F8-6B3965A1FE40}"/>
            </c:ext>
          </c:extLst>
        </c:ser>
        <c:ser>
          <c:idx val="1"/>
          <c:order val="1"/>
          <c:tx>
            <c:strRef>
              <c:f>Sheet1!$C$1</c:f>
              <c:strCache>
                <c:ptCount val="1"/>
                <c:pt idx="0">
                  <c:v>稳定抑制Vivaldi算法</c:v>
                </c:pt>
              </c:strCache>
            </c:strRef>
          </c:tx>
          <c:spPr>
            <a:ln w="28575" cap="rnd">
              <a:solidFill>
                <a:schemeClr val="accent2"/>
              </a:solidFill>
              <a:round/>
            </a:ln>
            <a:effectLst/>
          </c:spPr>
          <c:marker>
            <c:symbol val="none"/>
          </c:marker>
          <c:cat>
            <c:numRef>
              <c:f>Sheet1!$A$2:$A$16</c:f>
              <c:numCache>
                <c:formatCode>General</c:formatCode>
                <c:ptCount val="1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numCache>
            </c:numRef>
          </c:cat>
          <c:val>
            <c:numRef>
              <c:f>Sheet1!$C$2:$C$16</c:f>
              <c:numCache>
                <c:formatCode>General</c:formatCode>
                <c:ptCount val="15"/>
                <c:pt idx="0">
                  <c:v>222.34644522346301</c:v>
                </c:pt>
                <c:pt idx="1">
                  <c:v>12.8081766939183</c:v>
                </c:pt>
                <c:pt idx="2">
                  <c:v>15.4401921273515</c:v>
                </c:pt>
                <c:pt idx="3">
                  <c:v>16.2098251404562</c:v>
                </c:pt>
                <c:pt idx="4">
                  <c:v>15.9316080291135</c:v>
                </c:pt>
                <c:pt idx="5">
                  <c:v>15.785977475699299</c:v>
                </c:pt>
                <c:pt idx="6">
                  <c:v>15.758050698855399</c:v>
                </c:pt>
                <c:pt idx="7">
                  <c:v>15.8044432443481</c:v>
                </c:pt>
                <c:pt idx="8">
                  <c:v>15.734850638844</c:v>
                </c:pt>
                <c:pt idx="9">
                  <c:v>15.766458222050201</c:v>
                </c:pt>
                <c:pt idx="10">
                  <c:v>15.741785139204801</c:v>
                </c:pt>
                <c:pt idx="11">
                  <c:v>15.756960039276599</c:v>
                </c:pt>
                <c:pt idx="12">
                  <c:v>15.749947316053101</c:v>
                </c:pt>
                <c:pt idx="13">
                  <c:v>15.7528041835288</c:v>
                </c:pt>
                <c:pt idx="14">
                  <c:v>15.7520125637599</c:v>
                </c:pt>
              </c:numCache>
            </c:numRef>
          </c:val>
          <c:smooth val="0"/>
          <c:extLst>
            <c:ext xmlns:c16="http://schemas.microsoft.com/office/drawing/2014/chart" uri="{C3380CC4-5D6E-409C-BE32-E72D297353CC}">
              <c16:uniqueId val="{00000001-B9C2-44D8-80F8-6B3965A1FE40}"/>
            </c:ext>
          </c:extLst>
        </c:ser>
        <c:dLbls>
          <c:showLegendKey val="0"/>
          <c:showVal val="0"/>
          <c:showCatName val="0"/>
          <c:showSerName val="0"/>
          <c:showPercent val="0"/>
          <c:showBubbleSize val="0"/>
        </c:dLbls>
        <c:smooth val="0"/>
        <c:axId val="790771552"/>
        <c:axId val="790763936"/>
      </c:lineChart>
      <c:catAx>
        <c:axId val="790771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90763936"/>
        <c:crosses val="autoZero"/>
        <c:auto val="1"/>
        <c:lblAlgn val="ctr"/>
        <c:lblOffset val="100"/>
        <c:noMultiLvlLbl val="0"/>
      </c:catAx>
      <c:valAx>
        <c:axId val="790763936"/>
        <c:scaling>
          <c:orientation val="minMax"/>
          <c:max val="20"/>
          <c:min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90771552"/>
        <c:crosses val="autoZero"/>
        <c:crossBetween val="between"/>
      </c:valAx>
      <c:spPr>
        <a:noFill/>
        <a:ln>
          <a:noFill/>
        </a:ln>
        <a:effectLst/>
      </c:spPr>
    </c:plotArea>
    <c:legend>
      <c:legendPos val="b"/>
      <c:layout>
        <c:manualLayout>
          <c:xMode val="edge"/>
          <c:yMode val="edge"/>
          <c:x val="0.25611350110251391"/>
          <c:y val="0.90557226786280198"/>
          <c:w val="0.48777280819671198"/>
          <c:h val="6.965993027961288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ltLang="zh-CN"/>
          </a:p>
        </p:txBody>
      </p:sp>
      <p:sp>
        <p:nvSpPr>
          <p:cNvPr id="512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ltLang="zh-CN"/>
          </a:p>
        </p:txBody>
      </p:sp>
      <p:sp>
        <p:nvSpPr>
          <p:cNvPr id="512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ltLang="zh-CN"/>
          </a:p>
        </p:txBody>
      </p:sp>
      <p:sp>
        <p:nvSpPr>
          <p:cNvPr id="512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anose="020B0604020202020204" pitchFamily="34" charset="0"/>
              </a:defRPr>
            </a:lvl1pPr>
          </a:lstStyle>
          <a:p>
            <a:fld id="{316183B8-3AE0-47DF-AFCF-795A600135E1}" type="slidenum">
              <a:rPr lang="en-US" altLang="zh-CN"/>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ltLang="zh-CN"/>
          </a:p>
        </p:txBody>
      </p:sp>
      <p:sp>
        <p:nvSpPr>
          <p:cNvPr id="717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ltLang="zh-CN"/>
          </a:p>
        </p:txBody>
      </p:sp>
      <p:sp>
        <p:nvSpPr>
          <p:cNvPr id="245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717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ltLang="zh-CN"/>
          </a:p>
        </p:txBody>
      </p:sp>
      <p:sp>
        <p:nvSpPr>
          <p:cNvPr id="717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anose="020B0604020202020204" pitchFamily="34" charset="0"/>
              </a:defRPr>
            </a:lvl1pPr>
          </a:lstStyle>
          <a:p>
            <a:fld id="{C0562D09-F737-41CF-9316-452B7A81F254}"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各位老师，上午好，我的名字是赵玉琦，是计算机学院</a:t>
            </a:r>
            <a:r>
              <a:rPr lang="en-US" altLang="zh-CN" dirty="0" smtClean="0">
                <a:latin typeface="Arial" panose="020B0604020202020204" pitchFamily="34" charset="0"/>
              </a:rPr>
              <a:t>2015</a:t>
            </a:r>
            <a:r>
              <a:rPr lang="zh-CN" altLang="en-US" dirty="0" smtClean="0">
                <a:latin typeface="Arial" panose="020B0604020202020204" pitchFamily="34" charset="0"/>
              </a:rPr>
              <a:t>级的硕士，我的论文题目是基于高精度时空信息的网络坐标系统构建与性能优化方法研究，</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sz="1200" kern="1200" dirty="0" smtClean="0">
                <a:solidFill>
                  <a:schemeClr val="tx1"/>
                </a:solidFill>
                <a:effectLst/>
                <a:latin typeface="Arial" charset="0"/>
                <a:ea typeface="宋体" pitchFamily="2" charset="-122"/>
                <a:cs typeface="+mn-cs"/>
              </a:rPr>
              <a:t>首先，在北斗高精度时空信息感知理论与方法的指导下，探索北斗高精度定位时间同步技术，建立整网高精度时间同步数学模型，突破北斗高精度定位时间同步终端关键技术；研究与网络融合的终端集成技术，构建基于北斗卫星导航系统的网络空间高精度时空体系。研究系统监测评估理论，突破系统完备性监测技术，实现对时空信息精度的实时监测和评估，确保所构建精准时空体系的可靠性。 </a:t>
            </a:r>
          </a:p>
          <a:p>
            <a:r>
              <a:rPr lang="zh-CN" altLang="zh-CN" sz="1200" kern="1200" dirty="0" smtClean="0">
                <a:solidFill>
                  <a:schemeClr val="tx1"/>
                </a:solidFill>
                <a:effectLst/>
                <a:latin typeface="Arial" charset="0"/>
                <a:ea typeface="宋体" pitchFamily="2" charset="-122"/>
                <a:cs typeface="+mn-cs"/>
              </a:rPr>
              <a:t>然后，基于高精度时空体系，从网络信息与网络空间两个层次研究精准时空信息的融合理论。一方面，研究网络信息单元中精准时空标识的嵌入，修改现有网络协议，改时间戳为“时空戳”，实现对信息的空间精准定位。另一方面，从几何与逻辑两个角度研究网络信息空间的表征与建模，实现基于精准时空信息的网络坐标系统以及信息空间的时空统一建模。设计分布式、地域邻近聚类的分层式网络坐标计算系统，采用矩阵分解模型的计算方法，降低因</a:t>
            </a:r>
            <a:r>
              <a:rPr lang="en-US" altLang="zh-CN" sz="1200" kern="1200" dirty="0" smtClean="0">
                <a:solidFill>
                  <a:schemeClr val="tx1"/>
                </a:solidFill>
                <a:effectLst/>
                <a:latin typeface="Arial" charset="0"/>
                <a:ea typeface="宋体" pitchFamily="2" charset="-122"/>
                <a:cs typeface="+mn-cs"/>
              </a:rPr>
              <a:t>TIV</a:t>
            </a:r>
            <a:r>
              <a:rPr lang="zh-CN" altLang="zh-CN" sz="1200" kern="1200" dirty="0" smtClean="0">
                <a:solidFill>
                  <a:schemeClr val="tx1"/>
                </a:solidFill>
                <a:effectLst/>
                <a:latin typeface="Arial" charset="0"/>
                <a:ea typeface="宋体" pitchFamily="2" charset="-122"/>
                <a:cs typeface="+mn-cs"/>
              </a:rPr>
              <a:t>因素带来的预测误差，探索利用移动设备实时定位能力提供精确度补偿的网络坐标计算方法。 </a:t>
            </a:r>
            <a:endParaRPr lang="zh-CN" altLang="en-US" dirty="0" smtClean="0">
              <a:latin typeface="Arial" panose="020B0604020202020204" pitchFamily="34" charset="0"/>
            </a:endParaRPr>
          </a:p>
        </p:txBody>
      </p:sp>
    </p:spTree>
    <p:extLst>
      <p:ext uri="{BB962C8B-B14F-4D97-AF65-F5344CB8AC3E}">
        <p14:creationId xmlns:p14="http://schemas.microsoft.com/office/powerpoint/2010/main" val="3907596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sz="1200" kern="1200" dirty="0" smtClean="0">
                <a:solidFill>
                  <a:schemeClr val="tx1"/>
                </a:solidFill>
                <a:effectLst/>
                <a:latin typeface="Arial" charset="0"/>
                <a:ea typeface="宋体" pitchFamily="2" charset="-122"/>
                <a:cs typeface="+mn-cs"/>
              </a:rPr>
              <a:t>假设有</a:t>
            </a:r>
            <a:r>
              <a:rPr lang="en-US" altLang="zh-CN" sz="1200" kern="1200" dirty="0" smtClean="0">
                <a:solidFill>
                  <a:schemeClr val="tx1"/>
                </a:solidFill>
                <a:effectLst/>
                <a:latin typeface="Arial" charset="0"/>
                <a:ea typeface="宋体" pitchFamily="2" charset="-122"/>
                <a:cs typeface="+mn-cs"/>
              </a:rPr>
              <a:t>n</a:t>
            </a:r>
            <a:r>
              <a:rPr lang="zh-CN" altLang="zh-CN" sz="1200" kern="1200" dirty="0" smtClean="0">
                <a:solidFill>
                  <a:schemeClr val="tx1"/>
                </a:solidFill>
                <a:effectLst/>
                <a:latin typeface="Arial" charset="0"/>
                <a:ea typeface="宋体" pitchFamily="2" charset="-122"/>
                <a:cs typeface="+mn-cs"/>
              </a:rPr>
              <a:t>个基准站，每个基准站与标准时间中心通过卫星双向时间频率传递与标准时间</a:t>
            </a:r>
            <a:r>
              <a:rPr lang="en-US" altLang="zh-CN" sz="1200" kern="1200" dirty="0" smtClean="0">
                <a:solidFill>
                  <a:schemeClr val="tx1"/>
                </a:solidFill>
                <a:effectLst/>
                <a:latin typeface="Arial" charset="0"/>
                <a:ea typeface="宋体" pitchFamily="2" charset="-122"/>
                <a:cs typeface="+mn-cs"/>
              </a:rPr>
              <a:t> UTC(NTSC)</a:t>
            </a:r>
            <a:r>
              <a:rPr lang="zh-CN" altLang="zh-CN" sz="1200" kern="1200" dirty="0" smtClean="0">
                <a:solidFill>
                  <a:schemeClr val="tx1"/>
                </a:solidFill>
                <a:effectLst/>
                <a:latin typeface="Arial" charset="0"/>
                <a:ea typeface="宋体" pitchFamily="2" charset="-122"/>
                <a:cs typeface="+mn-cs"/>
              </a:rPr>
              <a:t>保持同步。同步后的基准站监测</a:t>
            </a:r>
            <a:r>
              <a:rPr lang="en-US" altLang="zh-CN" sz="1200" kern="1200" dirty="0" smtClean="0">
                <a:solidFill>
                  <a:schemeClr val="tx1"/>
                </a:solidFill>
                <a:effectLst/>
                <a:latin typeface="Arial" charset="0"/>
                <a:ea typeface="宋体" pitchFamily="2" charset="-122"/>
                <a:cs typeface="+mn-cs"/>
              </a:rPr>
              <a:t> GNSS </a:t>
            </a:r>
            <a:r>
              <a:rPr lang="zh-CN" altLang="zh-CN" sz="1200" kern="1200" dirty="0" smtClean="0">
                <a:solidFill>
                  <a:schemeClr val="tx1"/>
                </a:solidFill>
                <a:effectLst/>
                <a:latin typeface="Arial" charset="0"/>
                <a:ea typeface="宋体" pitchFamily="2" charset="-122"/>
                <a:cs typeface="+mn-cs"/>
              </a:rPr>
              <a:t>卫星授时信号，进而获得每颗卫星广播的系统时间与标准时间的时差</a:t>
            </a:r>
            <a:r>
              <a:rPr lang="en-US" altLang="zh-CN" sz="1200" kern="1200" dirty="0" smtClean="0">
                <a:solidFill>
                  <a:schemeClr val="tx1"/>
                </a:solidFill>
                <a:effectLst/>
                <a:latin typeface="Arial" charset="0"/>
                <a:ea typeface="宋体" pitchFamily="2" charset="-122"/>
                <a:cs typeface="+mn-cs"/>
              </a:rPr>
              <a:t> UTC(NTSC)</a:t>
            </a:r>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GNSST</a:t>
            </a:r>
            <a:r>
              <a:rPr lang="zh-CN" altLang="zh-CN" sz="1200" kern="1200" dirty="0" smtClean="0">
                <a:solidFill>
                  <a:schemeClr val="tx1"/>
                </a:solidFill>
                <a:effectLst/>
                <a:latin typeface="Arial" charset="0"/>
                <a:ea typeface="宋体" pitchFamily="2" charset="-122"/>
                <a:cs typeface="+mn-cs"/>
              </a:rPr>
              <a:t>。系统经综合处理，将含有标准时间信息的时差数据广播给用户。用户通过接收导航信号得到用户本地时间与导航系统的系统时间的时差</a:t>
            </a:r>
            <a:r>
              <a:rPr lang="en-US" altLang="zh-CN" sz="1200" kern="1200" dirty="0" smtClean="0">
                <a:solidFill>
                  <a:schemeClr val="tx1"/>
                </a:solidFill>
                <a:effectLst/>
                <a:latin typeface="Arial" charset="0"/>
                <a:ea typeface="宋体" pitchFamily="2" charset="-122"/>
                <a:cs typeface="+mn-cs"/>
              </a:rPr>
              <a:t> T(u)</a:t>
            </a:r>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GNSST</a:t>
            </a:r>
            <a:r>
              <a:rPr lang="zh-CN" altLang="zh-CN" sz="1200" kern="1200" dirty="0" smtClean="0">
                <a:solidFill>
                  <a:schemeClr val="tx1"/>
                </a:solidFill>
                <a:effectLst/>
                <a:latin typeface="Arial" charset="0"/>
                <a:ea typeface="宋体" pitchFamily="2" charset="-122"/>
                <a:cs typeface="+mn-cs"/>
              </a:rPr>
              <a:t>，然后利用接收到的标准时间与</a:t>
            </a:r>
            <a:r>
              <a:rPr lang="en-US" altLang="zh-CN" sz="1200" kern="1200" dirty="0" smtClean="0">
                <a:solidFill>
                  <a:schemeClr val="tx1"/>
                </a:solidFill>
                <a:effectLst/>
                <a:latin typeface="Arial" charset="0"/>
                <a:ea typeface="宋体" pitchFamily="2" charset="-122"/>
                <a:cs typeface="+mn-cs"/>
              </a:rPr>
              <a:t>GNSST </a:t>
            </a:r>
            <a:r>
              <a:rPr lang="zh-CN" altLang="zh-CN" sz="1200" kern="1200" dirty="0" smtClean="0">
                <a:solidFill>
                  <a:schemeClr val="tx1"/>
                </a:solidFill>
                <a:effectLst/>
                <a:latin typeface="Arial" charset="0"/>
                <a:ea typeface="宋体" pitchFamily="2" charset="-122"/>
                <a:cs typeface="+mn-cs"/>
              </a:rPr>
              <a:t>的时差</a:t>
            </a:r>
            <a:r>
              <a:rPr lang="en-US" altLang="zh-CN" sz="1200" kern="1200" dirty="0" smtClean="0">
                <a:solidFill>
                  <a:schemeClr val="tx1"/>
                </a:solidFill>
                <a:effectLst/>
                <a:latin typeface="Arial" charset="0"/>
                <a:ea typeface="宋体" pitchFamily="2" charset="-122"/>
                <a:cs typeface="+mn-cs"/>
              </a:rPr>
              <a:t> UTC(NTSC)</a:t>
            </a:r>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GNSST</a:t>
            </a:r>
            <a:r>
              <a:rPr lang="zh-CN" altLang="zh-CN" sz="1200" kern="1200" dirty="0" smtClean="0">
                <a:solidFill>
                  <a:schemeClr val="tx1"/>
                </a:solidFill>
                <a:effectLst/>
                <a:latin typeface="Arial" charset="0"/>
                <a:ea typeface="宋体" pitchFamily="2" charset="-122"/>
                <a:cs typeface="+mn-cs"/>
              </a:rPr>
              <a:t>将用户本地时间修正到标准时间，实现用户本地时间与标准时间的同步。</a:t>
            </a:r>
          </a:p>
          <a:p>
            <a:r>
              <a:rPr lang="en-US" altLang="zh-CN" sz="1200" kern="1200" dirty="0" smtClean="0">
                <a:solidFill>
                  <a:schemeClr val="tx1"/>
                </a:solidFill>
                <a:effectLst/>
                <a:latin typeface="Arial" charset="0"/>
                <a:ea typeface="宋体" pitchFamily="2" charset="-122"/>
                <a:cs typeface="+mn-cs"/>
              </a:rPr>
              <a:t>T(u)</a:t>
            </a:r>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UTC(NTSC) = (T(u)</a:t>
            </a:r>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GNSST)</a:t>
            </a:r>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(UTC(NTSC)</a:t>
            </a:r>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GNSST)</a:t>
            </a:r>
            <a:endParaRPr lang="zh-CN" altLang="zh-CN" sz="1200" kern="1200" dirty="0" smtClean="0">
              <a:solidFill>
                <a:schemeClr val="tx1"/>
              </a:solidFill>
              <a:effectLst/>
              <a:latin typeface="Arial" charset="0"/>
              <a:ea typeface="宋体" pitchFamily="2" charset="-122"/>
              <a:cs typeface="+mn-cs"/>
            </a:endParaRPr>
          </a:p>
          <a:p>
            <a:r>
              <a:rPr lang="zh-CN" altLang="zh-CN" sz="1200" kern="1200" dirty="0" smtClean="0">
                <a:solidFill>
                  <a:schemeClr val="tx1"/>
                </a:solidFill>
                <a:effectLst/>
                <a:latin typeface="Arial" charset="0"/>
                <a:ea typeface="宋体" pitchFamily="2" charset="-122"/>
                <a:cs typeface="+mn-cs"/>
              </a:rPr>
              <a:t>该方法解决了传统共视时间传递存在的实时性问题。</a:t>
            </a:r>
            <a:r>
              <a:rPr lang="en-US" altLang="zh-CN" sz="1200" kern="1200" dirty="0" smtClean="0">
                <a:solidFill>
                  <a:schemeClr val="tx1"/>
                </a:solidFill>
                <a:effectLst/>
                <a:latin typeface="Arial" charset="0"/>
                <a:ea typeface="宋体" pitchFamily="2" charset="-122"/>
                <a:cs typeface="+mn-cs"/>
              </a:rPr>
              <a:t>GNSS</a:t>
            </a:r>
            <a:r>
              <a:rPr lang="zh-CN" altLang="zh-CN" sz="1200" kern="1200" dirty="0" smtClean="0">
                <a:solidFill>
                  <a:schemeClr val="tx1"/>
                </a:solidFill>
                <a:effectLst/>
                <a:latin typeface="Arial" charset="0"/>
                <a:ea typeface="宋体" pitchFamily="2" charset="-122"/>
                <a:cs typeface="+mn-cs"/>
              </a:rPr>
              <a:t>共视时间传递中，由于用户接收机时钟的不稳定需要对卫星连续跟踪一段时间，通过对跟踪数据进行平滑处理尽量减少接收机时钟抖动、测量噪声等随机误差的影响。而共视授时方法利用了国家标准时间和</a:t>
            </a:r>
            <a:r>
              <a:rPr lang="en-US" altLang="zh-CN" sz="1200" kern="1200" dirty="0" smtClean="0">
                <a:solidFill>
                  <a:schemeClr val="tx1"/>
                </a:solidFill>
                <a:effectLst/>
                <a:latin typeface="Arial" charset="0"/>
                <a:ea typeface="宋体" pitchFamily="2" charset="-122"/>
                <a:cs typeface="+mn-cs"/>
              </a:rPr>
              <a:t>GNSS</a:t>
            </a:r>
            <a:r>
              <a:rPr lang="zh-CN" altLang="zh-CN" sz="1200" kern="1200" dirty="0" smtClean="0">
                <a:solidFill>
                  <a:schemeClr val="tx1"/>
                </a:solidFill>
                <a:effectLst/>
                <a:latin typeface="Arial" charset="0"/>
                <a:ea typeface="宋体" pitchFamily="2" charset="-122"/>
                <a:cs typeface="+mn-cs"/>
              </a:rPr>
              <a:t>系统时间的高稳定性，不受跟踪时长的限制，向用户实时广播授时模型参数，解决了实时性问题。其次，与共视时间传递的数据交换方式不同，基于共视原理的授时新方法将授时模型参数信息以广播的形式发布，所有用户均可接收，因此用户数量不受限制。此外，用户只需配置单向授时的设备即可获得共视时间传递的纳秒级授时精度，是一种具有广泛应用前景的授时方法。</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Arial" charset="0"/>
                <a:ea typeface="宋体" pitchFamily="2" charset="-122"/>
                <a:cs typeface="+mn-cs"/>
              </a:rPr>
              <a:t>时间同步网络理论上根据其精确度和重要性一般分为从</a:t>
            </a:r>
            <a:r>
              <a:rPr lang="en-US" altLang="zh-CN" sz="1200" kern="1200" dirty="0" smtClean="0">
                <a:solidFill>
                  <a:schemeClr val="tx1"/>
                </a:solidFill>
                <a:effectLst/>
                <a:latin typeface="Arial" charset="0"/>
                <a:ea typeface="宋体" pitchFamily="2" charset="-122"/>
                <a:cs typeface="+mn-cs"/>
              </a:rPr>
              <a:t>0-15</a:t>
            </a:r>
            <a:r>
              <a:rPr lang="zh-CN" altLang="zh-CN" sz="1200" kern="1200" dirty="0" smtClean="0">
                <a:solidFill>
                  <a:schemeClr val="tx1"/>
                </a:solidFill>
                <a:effectLst/>
                <a:latin typeface="Arial" charset="0"/>
                <a:ea typeface="宋体" pitchFamily="2" charset="-122"/>
                <a:cs typeface="+mn-cs"/>
              </a:rPr>
              <a:t>的共</a:t>
            </a:r>
            <a:r>
              <a:rPr lang="en-US" altLang="zh-CN" sz="1200" kern="1200" dirty="0" smtClean="0">
                <a:solidFill>
                  <a:schemeClr val="tx1"/>
                </a:solidFill>
                <a:effectLst/>
                <a:latin typeface="Arial" charset="0"/>
                <a:ea typeface="宋体" pitchFamily="2" charset="-122"/>
                <a:cs typeface="+mn-cs"/>
              </a:rPr>
              <a:t>16</a:t>
            </a:r>
            <a:r>
              <a:rPr lang="zh-CN" altLang="zh-CN" sz="1200" kern="1200" dirty="0" smtClean="0">
                <a:solidFill>
                  <a:schemeClr val="tx1"/>
                </a:solidFill>
                <a:effectLst/>
                <a:latin typeface="Arial" charset="0"/>
                <a:ea typeface="宋体" pitchFamily="2" charset="-122"/>
                <a:cs typeface="+mn-cs"/>
              </a:rPr>
              <a:t>个级别或更多级，实际上不会大于</a:t>
            </a:r>
            <a:r>
              <a:rPr lang="en-US" altLang="zh-CN" sz="1200" kern="1200" dirty="0" smtClean="0">
                <a:solidFill>
                  <a:schemeClr val="tx1"/>
                </a:solidFill>
                <a:effectLst/>
                <a:latin typeface="Arial" charset="0"/>
                <a:ea typeface="宋体" pitchFamily="2" charset="-122"/>
                <a:cs typeface="+mn-cs"/>
              </a:rPr>
              <a:t>6 </a:t>
            </a:r>
            <a:r>
              <a:rPr lang="zh-CN" altLang="zh-CN" sz="1200" kern="1200" dirty="0" smtClean="0">
                <a:solidFill>
                  <a:schemeClr val="tx1"/>
                </a:solidFill>
                <a:effectLst/>
                <a:latin typeface="Arial" charset="0"/>
                <a:ea typeface="宋体" pitchFamily="2" charset="-122"/>
                <a:cs typeface="+mn-cs"/>
              </a:rPr>
              <a:t>级。级别编码越低，精确度和重要性越高。时间的分配自级别编码小的层次向较大的层次进行，即由第</a:t>
            </a:r>
            <a:r>
              <a:rPr lang="en-US" altLang="zh-CN" sz="1200" kern="1200" dirty="0" smtClean="0">
                <a:solidFill>
                  <a:schemeClr val="tx1"/>
                </a:solidFill>
                <a:effectLst/>
                <a:latin typeface="Arial" charset="0"/>
                <a:ea typeface="宋体" pitchFamily="2" charset="-122"/>
                <a:cs typeface="+mn-cs"/>
              </a:rPr>
              <a:t> 0 </a:t>
            </a:r>
            <a:r>
              <a:rPr lang="zh-CN" altLang="zh-CN" sz="1200" kern="1200" dirty="0" smtClean="0">
                <a:solidFill>
                  <a:schemeClr val="tx1"/>
                </a:solidFill>
                <a:effectLst/>
                <a:latin typeface="Arial" charset="0"/>
                <a:ea typeface="宋体" pitchFamily="2" charset="-122"/>
                <a:cs typeface="+mn-cs"/>
              </a:rPr>
              <a:t>级向第</a:t>
            </a:r>
            <a:r>
              <a:rPr lang="en-US" altLang="zh-CN" sz="1200" kern="1200" dirty="0" smtClean="0">
                <a:solidFill>
                  <a:schemeClr val="tx1"/>
                </a:solidFill>
                <a:effectLst/>
                <a:latin typeface="Arial" charset="0"/>
                <a:ea typeface="宋体" pitchFamily="2" charset="-122"/>
                <a:cs typeface="+mn-cs"/>
              </a:rPr>
              <a:t>15</a:t>
            </a:r>
            <a:r>
              <a:rPr lang="zh-CN" altLang="zh-CN" sz="1200" kern="1200" dirty="0" smtClean="0">
                <a:solidFill>
                  <a:schemeClr val="tx1"/>
                </a:solidFill>
                <a:effectLst/>
                <a:latin typeface="Arial" charset="0"/>
                <a:ea typeface="宋体" pitchFamily="2" charset="-122"/>
                <a:cs typeface="+mn-cs"/>
              </a:rPr>
              <a:t>级分配渗透。第</a:t>
            </a:r>
            <a:r>
              <a:rPr lang="en-US" altLang="zh-CN" sz="1200" kern="1200" dirty="0" smtClean="0">
                <a:solidFill>
                  <a:schemeClr val="tx1"/>
                </a:solidFill>
                <a:effectLst/>
                <a:latin typeface="Arial" charset="0"/>
                <a:ea typeface="宋体" pitchFamily="2" charset="-122"/>
                <a:cs typeface="+mn-cs"/>
              </a:rPr>
              <a:t>0</a:t>
            </a:r>
            <a:r>
              <a:rPr lang="zh-CN" altLang="zh-CN" sz="1200" kern="1200" dirty="0" smtClean="0">
                <a:solidFill>
                  <a:schemeClr val="tx1"/>
                </a:solidFill>
                <a:effectLst/>
                <a:latin typeface="Arial" charset="0"/>
                <a:ea typeface="宋体" pitchFamily="2" charset="-122"/>
                <a:cs typeface="+mn-cs"/>
              </a:rPr>
              <a:t>级设备是时间同步网络的基准时间参考源，它位于同步子网络的顶端，目前普遍采用全球卫星定位系统，即由</a:t>
            </a:r>
            <a:r>
              <a:rPr lang="en-US" altLang="zh-CN" sz="1200" kern="1200" dirty="0" smtClean="0">
                <a:solidFill>
                  <a:schemeClr val="tx1"/>
                </a:solidFill>
                <a:effectLst/>
                <a:latin typeface="Arial" charset="0"/>
                <a:ea typeface="宋体" pitchFamily="2" charset="-122"/>
                <a:cs typeface="+mn-cs"/>
              </a:rPr>
              <a:t> GPS </a:t>
            </a:r>
            <a:r>
              <a:rPr lang="zh-CN" altLang="zh-CN" sz="1200" kern="1200" dirty="0" smtClean="0">
                <a:solidFill>
                  <a:schemeClr val="tx1"/>
                </a:solidFill>
                <a:effectLst/>
                <a:latin typeface="Arial" charset="0"/>
                <a:ea typeface="宋体" pitchFamily="2" charset="-122"/>
                <a:cs typeface="+mn-cs"/>
              </a:rPr>
              <a:t>播发的</a:t>
            </a:r>
            <a:r>
              <a:rPr lang="en-US" altLang="zh-CN" sz="1200" kern="1200" dirty="0" smtClean="0">
                <a:solidFill>
                  <a:schemeClr val="tx1"/>
                </a:solidFill>
                <a:effectLst/>
                <a:latin typeface="Arial" charset="0"/>
                <a:ea typeface="宋体" pitchFamily="2" charset="-122"/>
                <a:cs typeface="+mn-cs"/>
              </a:rPr>
              <a:t> UTC </a:t>
            </a:r>
            <a:r>
              <a:rPr lang="zh-CN" altLang="zh-CN" sz="1200" kern="1200" dirty="0" smtClean="0">
                <a:solidFill>
                  <a:schemeClr val="tx1"/>
                </a:solidFill>
                <a:effectLst/>
                <a:latin typeface="Arial" charset="0"/>
                <a:ea typeface="宋体" pitchFamily="2" charset="-122"/>
                <a:cs typeface="+mn-cs"/>
              </a:rPr>
              <a:t>时间代码。子网络中的设备可以扮演多重角色。例如一个第二层的设备，对于第一层来说是客户机；对于第三层可能是服务器；对于同层的设备则可以是对等机。这里对等机的含义是相互用</a:t>
            </a:r>
            <a:r>
              <a:rPr lang="en-US" altLang="zh-CN" sz="1200" kern="1200" dirty="0" smtClean="0">
                <a:solidFill>
                  <a:schemeClr val="tx1"/>
                </a:solidFill>
                <a:effectLst/>
                <a:latin typeface="Arial" charset="0"/>
                <a:ea typeface="宋体" pitchFamily="2" charset="-122"/>
                <a:cs typeface="+mn-cs"/>
              </a:rPr>
              <a:t> NTP </a:t>
            </a:r>
            <a:r>
              <a:rPr lang="zh-CN" altLang="zh-CN" sz="1200" kern="1200" dirty="0" smtClean="0">
                <a:solidFill>
                  <a:schemeClr val="tx1"/>
                </a:solidFill>
                <a:effectLst/>
                <a:latin typeface="Arial" charset="0"/>
                <a:ea typeface="宋体" pitchFamily="2" charset="-122"/>
                <a:cs typeface="+mn-cs"/>
              </a:rPr>
              <a:t>进行同步的计算设备。</a:t>
            </a:r>
            <a:r>
              <a:rPr lang="en-US" altLang="zh-CN" sz="1200" kern="1200" dirty="0" smtClean="0">
                <a:solidFill>
                  <a:schemeClr val="tx1"/>
                </a:solidFill>
                <a:effectLst/>
                <a:latin typeface="Arial" charset="0"/>
                <a:ea typeface="宋体" pitchFamily="2" charset="-122"/>
                <a:cs typeface="+mn-cs"/>
              </a:rPr>
              <a:t>NTP </a:t>
            </a:r>
            <a:r>
              <a:rPr lang="zh-CN" altLang="zh-CN" sz="1200" kern="1200" dirty="0" smtClean="0">
                <a:solidFill>
                  <a:schemeClr val="tx1"/>
                </a:solidFill>
                <a:effectLst/>
                <a:latin typeface="Arial" charset="0"/>
                <a:ea typeface="宋体" pitchFamily="2" charset="-122"/>
                <a:cs typeface="+mn-cs"/>
              </a:rPr>
              <a:t>协议就是通过这种网络层状结构一层一层延伸下去，为</a:t>
            </a:r>
            <a:r>
              <a:rPr lang="en-US" altLang="zh-CN" sz="1200" kern="1200" dirty="0" smtClean="0">
                <a:solidFill>
                  <a:schemeClr val="tx1"/>
                </a:solidFill>
                <a:effectLst/>
                <a:latin typeface="Arial" charset="0"/>
                <a:ea typeface="宋体" pitchFamily="2" charset="-122"/>
                <a:cs typeface="+mn-cs"/>
              </a:rPr>
              <a:t> Internet </a:t>
            </a:r>
            <a:r>
              <a:rPr lang="zh-CN" altLang="zh-CN" sz="1200" kern="1200" dirty="0" smtClean="0">
                <a:solidFill>
                  <a:schemeClr val="tx1"/>
                </a:solidFill>
                <a:effectLst/>
                <a:latin typeface="Arial" charset="0"/>
                <a:ea typeface="宋体" pitchFamily="2" charset="-122"/>
                <a:cs typeface="+mn-cs"/>
              </a:rPr>
              <a:t>提供对时服务的。</a:t>
            </a:r>
          </a:p>
          <a:p>
            <a:endParaRPr lang="zh-CN" altLang="en-US" dirty="0" smtClean="0">
              <a:latin typeface="Arial" panose="020B0604020202020204" pitchFamily="34" charset="0"/>
            </a:endParaRPr>
          </a:p>
        </p:txBody>
      </p:sp>
    </p:spTree>
    <p:extLst>
      <p:ext uri="{BB962C8B-B14F-4D97-AF65-F5344CB8AC3E}">
        <p14:creationId xmlns:p14="http://schemas.microsoft.com/office/powerpoint/2010/main" val="2446643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err="1" smtClean="0">
                <a:solidFill>
                  <a:schemeClr val="tx1"/>
                </a:solidFill>
                <a:effectLst/>
                <a:latin typeface="Arial" charset="0"/>
                <a:ea typeface="宋体" pitchFamily="2" charset="-122"/>
                <a:cs typeface="+mn-cs"/>
              </a:rPr>
              <a:t>表示客户端时钟记录的发送NTP报文的时间和</a:t>
            </a:r>
            <a:r>
              <a:rPr lang="en-US" altLang="zh-CN" sz="1200" kern="1200" dirty="0" smtClean="0">
                <a:solidFill>
                  <a:schemeClr val="tx1"/>
                </a:solidFill>
                <a:effectLst/>
                <a:latin typeface="Arial" charset="0"/>
                <a:ea typeface="宋体" pitchFamily="2" charset="-122"/>
                <a:cs typeface="+mn-cs"/>
              </a:rPr>
              <a:t>  </a:t>
            </a:r>
            <a:r>
              <a:rPr lang="en-US" altLang="zh-CN" sz="1200" kern="1200" dirty="0" err="1" smtClean="0">
                <a:solidFill>
                  <a:schemeClr val="tx1"/>
                </a:solidFill>
                <a:effectLst/>
                <a:latin typeface="Arial" charset="0"/>
                <a:ea typeface="宋体" pitchFamily="2" charset="-122"/>
                <a:cs typeface="+mn-cs"/>
              </a:rPr>
              <a:t>是客户端时钟接收</a:t>
            </a:r>
            <a:r>
              <a:rPr lang="en-US" altLang="zh-CN" sz="1200" kern="1200" dirty="0" smtClean="0">
                <a:solidFill>
                  <a:schemeClr val="tx1"/>
                </a:solidFill>
                <a:effectLst/>
                <a:latin typeface="Arial" charset="0"/>
                <a:ea typeface="宋体" pitchFamily="2" charset="-122"/>
                <a:cs typeface="+mn-cs"/>
              </a:rPr>
              <a:t> NTP </a:t>
            </a:r>
            <a:r>
              <a:rPr lang="en-US" altLang="zh-CN" sz="1200" kern="1200" dirty="0" err="1" smtClean="0">
                <a:solidFill>
                  <a:schemeClr val="tx1"/>
                </a:solidFill>
                <a:effectLst/>
                <a:latin typeface="Arial" charset="0"/>
                <a:ea typeface="宋体" pitchFamily="2" charset="-122"/>
                <a:cs typeface="+mn-cs"/>
              </a:rPr>
              <a:t>报文的时间</a:t>
            </a:r>
            <a:r>
              <a:rPr lang="en-US" altLang="zh-CN" sz="1200" kern="1200" dirty="0" smtClean="0">
                <a:solidFill>
                  <a:schemeClr val="tx1"/>
                </a:solidFill>
                <a:effectLst/>
                <a:latin typeface="Arial" charset="0"/>
                <a:ea typeface="宋体" pitchFamily="2" charset="-122"/>
                <a:cs typeface="+mn-cs"/>
              </a:rPr>
              <a:t>[59][62]，</a:t>
            </a:r>
            <a:r>
              <a:rPr lang="en-US" altLang="zh-CN" sz="1200" kern="1200" dirty="0" err="1" smtClean="0">
                <a:solidFill>
                  <a:schemeClr val="tx1"/>
                </a:solidFill>
                <a:effectLst/>
                <a:latin typeface="Arial" charset="0"/>
                <a:ea typeface="宋体" pitchFamily="2" charset="-122"/>
                <a:cs typeface="+mn-cs"/>
              </a:rPr>
              <a:t>客户端接受和发送时间是</a:t>
            </a:r>
            <a:r>
              <a:rPr lang="en-US" altLang="zh-CN" sz="1200" kern="1200" dirty="0" smtClean="0">
                <a:solidFill>
                  <a:schemeClr val="tx1"/>
                </a:solidFill>
                <a:effectLst/>
                <a:latin typeface="Arial" charset="0"/>
                <a:ea typeface="宋体" pitchFamily="2" charset="-122"/>
                <a:cs typeface="+mn-cs"/>
              </a:rPr>
              <a:t> 和 。</a:t>
            </a:r>
            <a:r>
              <a:rPr lang="en-US" altLang="zh-CN" sz="1200" kern="1200" dirty="0" err="1" smtClean="0">
                <a:solidFill>
                  <a:schemeClr val="tx1"/>
                </a:solidFill>
                <a:effectLst/>
                <a:latin typeface="Arial" charset="0"/>
                <a:ea typeface="宋体" pitchFamily="2" charset="-122"/>
                <a:cs typeface="+mn-cs"/>
              </a:rPr>
              <a:t>通过之前的知识，假设服务器时钟经过授时后时钟是准确的，而客户端和服务器之间的时间偏差用</a:t>
            </a:r>
            <a:r>
              <a:rPr lang="en-US" altLang="zh-CN" sz="1200" kern="1200" dirty="0" smtClean="0">
                <a:solidFill>
                  <a:schemeClr val="tx1"/>
                </a:solidFill>
                <a:effectLst/>
                <a:latin typeface="Arial" charset="0"/>
                <a:ea typeface="宋体" pitchFamily="2" charset="-122"/>
                <a:cs typeface="+mn-cs"/>
              </a:rPr>
              <a:t> </a:t>
            </a:r>
            <a:r>
              <a:rPr lang="en-US" altLang="zh-CN" sz="1200" kern="1200" dirty="0" err="1" smtClean="0">
                <a:solidFill>
                  <a:schemeClr val="tx1"/>
                </a:solidFill>
                <a:effectLst/>
                <a:latin typeface="Arial" charset="0"/>
                <a:ea typeface="宋体" pitchFamily="2" charset="-122"/>
                <a:cs typeface="+mn-cs"/>
              </a:rPr>
              <a:t>表示，从客户端发送报文到服务器端的路径延迟是</a:t>
            </a:r>
            <a:r>
              <a:rPr lang="en-US" altLang="zh-CN" sz="1200" kern="1200" dirty="0" smtClean="0">
                <a:solidFill>
                  <a:schemeClr val="tx1"/>
                </a:solidFill>
                <a:effectLst/>
                <a:latin typeface="Arial" charset="0"/>
                <a:ea typeface="宋体" pitchFamily="2" charset="-122"/>
                <a:cs typeface="+mn-cs"/>
              </a:rPr>
              <a:t> ，</a:t>
            </a:r>
            <a:r>
              <a:rPr lang="en-US" altLang="zh-CN" sz="1200" kern="1200" dirty="0" err="1" smtClean="0">
                <a:solidFill>
                  <a:schemeClr val="tx1"/>
                </a:solidFill>
                <a:effectLst/>
                <a:latin typeface="Arial" charset="0"/>
                <a:ea typeface="宋体" pitchFamily="2" charset="-122"/>
                <a:cs typeface="+mn-cs"/>
              </a:rPr>
              <a:t>从服务器到客户端的路径延迟是</a:t>
            </a:r>
            <a:r>
              <a:rPr lang="en-US" altLang="zh-CN" sz="1200" kern="1200" dirty="0" smtClean="0">
                <a:solidFill>
                  <a:schemeClr val="tx1"/>
                </a:solidFill>
                <a:effectLst/>
                <a:latin typeface="Arial" charset="0"/>
                <a:ea typeface="宋体" pitchFamily="2" charset="-122"/>
                <a:cs typeface="+mn-cs"/>
              </a:rPr>
              <a:t> ，</a:t>
            </a:r>
            <a:r>
              <a:rPr lang="en-US" altLang="zh-CN" sz="1200" kern="1200" dirty="0" err="1" smtClean="0">
                <a:solidFill>
                  <a:schemeClr val="tx1"/>
                </a:solidFill>
                <a:effectLst/>
                <a:latin typeface="Arial" charset="0"/>
                <a:ea typeface="宋体" pitchFamily="2" charset="-122"/>
                <a:cs typeface="+mn-cs"/>
              </a:rPr>
              <a:t>路径延迟总和是</a:t>
            </a:r>
            <a:r>
              <a:rPr lang="en-US" altLang="zh-CN" sz="1200" kern="1200" dirty="0" smtClean="0">
                <a:solidFill>
                  <a:schemeClr val="tx1"/>
                </a:solidFill>
                <a:effectLst/>
                <a:latin typeface="Arial" charset="0"/>
                <a:ea typeface="宋体" pitchFamily="2" charset="-122"/>
                <a:cs typeface="+mn-cs"/>
              </a:rPr>
              <a:t> 。</a:t>
            </a:r>
            <a:r>
              <a:rPr lang="en-US" altLang="zh-CN" sz="1200" kern="1200" dirty="0" err="1" smtClean="0">
                <a:solidFill>
                  <a:schemeClr val="tx1"/>
                </a:solidFill>
                <a:effectLst/>
                <a:latin typeface="Arial" charset="0"/>
                <a:ea typeface="宋体" pitchFamily="2" charset="-122"/>
                <a:cs typeface="+mn-cs"/>
              </a:rPr>
              <a:t>那么可以列出三个方程式</a:t>
            </a:r>
            <a:r>
              <a:rPr lang="en-US" altLang="zh-CN" sz="1200" kern="1200" dirty="0" smtClean="0">
                <a:solidFill>
                  <a:schemeClr val="tx1"/>
                </a:solidFill>
                <a:effectLst/>
                <a:latin typeface="Arial" charset="0"/>
                <a:ea typeface="宋体" pitchFamily="2" charset="-122"/>
                <a:cs typeface="+mn-cs"/>
              </a:rPr>
              <a:t>：</a:t>
            </a:r>
          </a:p>
          <a:p>
            <a:endParaRPr lang="zh-CN" altLang="en-US" dirty="0"/>
          </a:p>
        </p:txBody>
      </p:sp>
      <p:sp>
        <p:nvSpPr>
          <p:cNvPr id="4" name="灯片编号占位符 3"/>
          <p:cNvSpPr>
            <a:spLocks noGrp="1"/>
          </p:cNvSpPr>
          <p:nvPr>
            <p:ph type="sldNum" sz="quarter" idx="10"/>
          </p:nvPr>
        </p:nvSpPr>
        <p:spPr/>
        <p:txBody>
          <a:bodyPr/>
          <a:lstStyle/>
          <a:p>
            <a:fld id="{C0562D09-F737-41CF-9316-452B7A81F254}" type="slidenum">
              <a:rPr lang="en-US" altLang="zh-CN" smtClean="0"/>
              <a:pPr/>
              <a:t>14</a:t>
            </a:fld>
            <a:endParaRPr lang="en-US" altLang="zh-CN"/>
          </a:p>
        </p:txBody>
      </p:sp>
    </p:spTree>
    <p:extLst>
      <p:ext uri="{BB962C8B-B14F-4D97-AF65-F5344CB8AC3E}">
        <p14:creationId xmlns:p14="http://schemas.microsoft.com/office/powerpoint/2010/main" val="549865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dirty="0" smtClean="0"/>
              <a:t>定义：</a:t>
            </a:r>
            <a:r>
              <a:rPr lang="zh-CN" altLang="en-US" sz="1200" dirty="0" smtClean="0"/>
              <a:t>软件定义网络</a:t>
            </a:r>
            <a:endParaRPr lang="en-US" altLang="zh-CN" sz="1200" dirty="0" smtClean="0"/>
          </a:p>
          <a:p>
            <a:pPr marL="0" indent="0" algn="just">
              <a:buNone/>
            </a:pPr>
            <a:r>
              <a:rPr lang="zh-CN" altLang="en-US" sz="1200" dirty="0" smtClean="0"/>
              <a:t>（</a:t>
            </a:r>
            <a:r>
              <a:rPr lang="en-US" altLang="zh-CN" sz="1200" dirty="0" smtClean="0"/>
              <a:t>Software Defined Network, SDN </a:t>
            </a:r>
            <a:r>
              <a:rPr lang="zh-CN" altLang="en-US" sz="1200" dirty="0" smtClean="0"/>
              <a:t>），是</a:t>
            </a:r>
            <a:r>
              <a:rPr lang="en-US" altLang="zh-CN" sz="1200" dirty="0" smtClean="0"/>
              <a:t>Emulex</a:t>
            </a:r>
            <a:r>
              <a:rPr lang="zh-CN" altLang="en-US" sz="1200" dirty="0" smtClean="0"/>
              <a:t>网络一种新型网络创新架构，是网络虚拟化的一种实现方式，其核心技术</a:t>
            </a:r>
            <a:r>
              <a:rPr lang="en-US" altLang="zh-CN" sz="1200" dirty="0" err="1" smtClean="0"/>
              <a:t>OpenFlow</a:t>
            </a:r>
            <a:r>
              <a:rPr lang="zh-CN" altLang="en-US" sz="1200" dirty="0" smtClean="0"/>
              <a:t>通过将网络设备控制面与数据面分离开来，从而实现了网络流量的灵活控制，使网络作为管道变得更加智能。</a:t>
            </a:r>
          </a:p>
          <a:p>
            <a:endParaRPr lang="zh-CN" altLang="en-US" dirty="0"/>
          </a:p>
        </p:txBody>
      </p:sp>
      <p:sp>
        <p:nvSpPr>
          <p:cNvPr id="4" name="灯片编号占位符 3"/>
          <p:cNvSpPr>
            <a:spLocks noGrp="1"/>
          </p:cNvSpPr>
          <p:nvPr>
            <p:ph type="sldNum" sz="quarter" idx="10"/>
          </p:nvPr>
        </p:nvSpPr>
        <p:spPr/>
        <p:txBody>
          <a:bodyPr/>
          <a:lstStyle/>
          <a:p>
            <a:fld id="{C0562D09-F737-41CF-9316-452B7A81F254}" type="slidenum">
              <a:rPr lang="en-US" altLang="zh-CN" smtClean="0"/>
              <a:pPr/>
              <a:t>15</a:t>
            </a:fld>
            <a:endParaRPr lang="en-US" altLang="zh-CN"/>
          </a:p>
        </p:txBody>
      </p:sp>
    </p:spTree>
    <p:extLst>
      <p:ext uri="{BB962C8B-B14F-4D97-AF65-F5344CB8AC3E}">
        <p14:creationId xmlns:p14="http://schemas.microsoft.com/office/powerpoint/2010/main" val="19931407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Arial" charset="0"/>
                <a:ea typeface="宋体" pitchFamily="2" charset="-122"/>
                <a:cs typeface="+mn-cs"/>
              </a:rPr>
              <a:t>跟传统路由协议相比，</a:t>
            </a:r>
            <a:r>
              <a:rPr lang="en-US" altLang="zh-CN" sz="1200" kern="1200" dirty="0" err="1" smtClean="0">
                <a:solidFill>
                  <a:schemeClr val="tx1"/>
                </a:solidFill>
                <a:effectLst/>
                <a:latin typeface="Arial" charset="0"/>
                <a:ea typeface="宋体" pitchFamily="2" charset="-122"/>
                <a:cs typeface="+mn-cs"/>
              </a:rPr>
              <a:t>OpenFlow</a:t>
            </a:r>
            <a:r>
              <a:rPr lang="zh-CN" altLang="zh-CN" sz="1200" kern="1200" dirty="0" smtClean="0">
                <a:solidFill>
                  <a:schemeClr val="tx1"/>
                </a:solidFill>
                <a:effectLst/>
                <a:latin typeface="Arial" charset="0"/>
                <a:ea typeface="宋体" pitchFamily="2" charset="-122"/>
                <a:cs typeface="+mn-cs"/>
              </a:rPr>
              <a:t>协议有许多类似的地方，但同时它的意义又更为丰富和广泛。在</a:t>
            </a:r>
            <a:r>
              <a:rPr lang="en-US" altLang="zh-CN" sz="1200" kern="1200" dirty="0" err="1" smtClean="0">
                <a:solidFill>
                  <a:schemeClr val="tx1"/>
                </a:solidFill>
                <a:effectLst/>
                <a:latin typeface="Arial" charset="0"/>
                <a:ea typeface="宋体" pitchFamily="2" charset="-122"/>
                <a:cs typeface="+mn-cs"/>
              </a:rPr>
              <a:t>OpenFlow</a:t>
            </a:r>
            <a:r>
              <a:rPr lang="zh-CN" altLang="zh-CN" sz="1200" kern="1200" dirty="0" smtClean="0">
                <a:solidFill>
                  <a:schemeClr val="tx1"/>
                </a:solidFill>
                <a:effectLst/>
                <a:latin typeface="Arial" charset="0"/>
                <a:ea typeface="宋体" pitchFamily="2" charset="-122"/>
                <a:cs typeface="+mn-cs"/>
              </a:rPr>
              <a:t>技术中，最关键的一个概念就是流表（</a:t>
            </a:r>
            <a:r>
              <a:rPr lang="en-US" altLang="zh-CN" sz="1200" kern="1200" dirty="0" err="1" smtClean="0">
                <a:solidFill>
                  <a:schemeClr val="tx1"/>
                </a:solidFill>
                <a:effectLst/>
                <a:latin typeface="Arial" charset="0"/>
                <a:ea typeface="宋体" pitchFamily="2" charset="-122"/>
                <a:cs typeface="+mn-cs"/>
              </a:rPr>
              <a:t>FlowTable</a:t>
            </a:r>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a:t>
            </a:r>
            <a:r>
              <a:rPr lang="zh-CN" altLang="zh-CN" sz="1200" kern="1200" dirty="0" smtClean="0">
                <a:solidFill>
                  <a:schemeClr val="tx1"/>
                </a:solidFill>
                <a:effectLst/>
                <a:latin typeface="Arial" charset="0"/>
                <a:ea typeface="宋体" pitchFamily="2" charset="-122"/>
                <a:cs typeface="+mn-cs"/>
              </a:rPr>
              <a:t>控制器可通过编程生成、配置以及修改交换机的流表，交换机则根据自身目前所维护的流表来决定转发细节，也就是说，实际上控制器是通过控制交换机中的流表来控制交换机对数据的操作行为的，一个控制器可以控制多个交换机以实现集中控制的目的，多个控制器也可以控制同一个交换机来实现控制功能模块化的目的</a:t>
            </a:r>
            <a:endParaRPr lang="en-US" altLang="zh-CN" sz="1200" kern="1200" dirty="0" smtClean="0">
              <a:solidFill>
                <a:schemeClr val="tx1"/>
              </a:solidFill>
              <a:effectLst/>
              <a:latin typeface="Arial" charset="0"/>
              <a:ea typeface="宋体" pitchFamily="2" charset="-122"/>
              <a:cs typeface="+mn-cs"/>
            </a:endParaRPr>
          </a:p>
          <a:p>
            <a:r>
              <a:rPr lang="zh-CN" altLang="zh-CN" sz="1200" kern="1200" dirty="0" smtClean="0">
                <a:solidFill>
                  <a:schemeClr val="tx1"/>
                </a:solidFill>
                <a:effectLst/>
                <a:latin typeface="Arial" charset="0"/>
                <a:ea typeface="宋体" pitchFamily="2" charset="-122"/>
                <a:cs typeface="+mn-cs"/>
              </a:rPr>
              <a:t>控制器基于</a:t>
            </a:r>
            <a:r>
              <a:rPr lang="en-US" altLang="zh-CN" sz="1200" kern="1200" dirty="0" err="1" smtClean="0">
                <a:solidFill>
                  <a:schemeClr val="tx1"/>
                </a:solidFill>
                <a:effectLst/>
                <a:latin typeface="Arial" charset="0"/>
                <a:ea typeface="宋体" pitchFamily="2" charset="-122"/>
                <a:cs typeface="+mn-cs"/>
              </a:rPr>
              <a:t>OpenFlow</a:t>
            </a:r>
            <a:r>
              <a:rPr lang="zh-CN" altLang="zh-CN" sz="1200" kern="1200" dirty="0" smtClean="0">
                <a:solidFill>
                  <a:schemeClr val="tx1"/>
                </a:solidFill>
                <a:effectLst/>
                <a:latin typeface="Arial" charset="0"/>
                <a:ea typeface="宋体" pitchFamily="2" charset="-122"/>
                <a:cs typeface="+mn-cs"/>
              </a:rPr>
              <a:t>协议与交换机进行连接，并控制交换机中的流表，数据流来到交换机时，会进行查表操作来匹配流表项，多流表（</a:t>
            </a:r>
            <a:r>
              <a:rPr lang="en-US" altLang="zh-CN" sz="1200" kern="1200" dirty="0" smtClean="0">
                <a:solidFill>
                  <a:schemeClr val="tx1"/>
                </a:solidFill>
                <a:effectLst/>
                <a:latin typeface="Arial" charset="0"/>
                <a:ea typeface="宋体" pitchFamily="2" charset="-122"/>
                <a:cs typeface="+mn-cs"/>
              </a:rPr>
              <a:t>OpenFlow1.0</a:t>
            </a:r>
            <a:r>
              <a:rPr lang="zh-CN" altLang="zh-CN" sz="1200" kern="1200" dirty="0" smtClean="0">
                <a:solidFill>
                  <a:schemeClr val="tx1"/>
                </a:solidFill>
                <a:effectLst/>
                <a:latin typeface="Arial" charset="0"/>
                <a:ea typeface="宋体" pitchFamily="2" charset="-122"/>
                <a:cs typeface="+mn-cs"/>
              </a:rPr>
              <a:t>版本以后）的查表操作按照流水线处理的方式进行，从流表</a:t>
            </a:r>
            <a:r>
              <a:rPr lang="en-US" altLang="zh-CN" sz="1200" kern="1200" dirty="0" smtClean="0">
                <a:solidFill>
                  <a:schemeClr val="tx1"/>
                </a:solidFill>
                <a:effectLst/>
                <a:latin typeface="Arial" charset="0"/>
                <a:ea typeface="宋体" pitchFamily="2" charset="-122"/>
                <a:cs typeface="+mn-cs"/>
              </a:rPr>
              <a:t>0</a:t>
            </a:r>
            <a:r>
              <a:rPr lang="zh-CN" altLang="zh-CN" sz="1200" kern="1200" dirty="0" smtClean="0">
                <a:solidFill>
                  <a:schemeClr val="tx1"/>
                </a:solidFill>
                <a:effectLst/>
                <a:latin typeface="Arial" charset="0"/>
                <a:ea typeface="宋体" pitchFamily="2" charset="-122"/>
                <a:cs typeface="+mn-cs"/>
              </a:rPr>
              <a:t>往后走，依次查找序号越来越大的流表，而匹配到的流表项中规定了交换机对该流进行何种操作。</a:t>
            </a:r>
            <a:endParaRPr lang="en-US" altLang="zh-CN" sz="1200" kern="1200" dirty="0" smtClean="0">
              <a:solidFill>
                <a:schemeClr val="tx1"/>
              </a:solidFill>
              <a:effectLst/>
              <a:latin typeface="Arial" charset="0"/>
              <a:ea typeface="宋体" pitchFamily="2" charset="-122"/>
              <a:cs typeface="+mn-cs"/>
            </a:endParaRPr>
          </a:p>
        </p:txBody>
      </p:sp>
      <p:sp>
        <p:nvSpPr>
          <p:cNvPr id="4" name="灯片编号占位符 3"/>
          <p:cNvSpPr>
            <a:spLocks noGrp="1"/>
          </p:cNvSpPr>
          <p:nvPr>
            <p:ph type="sldNum" sz="quarter" idx="10"/>
          </p:nvPr>
        </p:nvSpPr>
        <p:spPr/>
        <p:txBody>
          <a:bodyPr/>
          <a:lstStyle/>
          <a:p>
            <a:fld id="{C0562D09-F737-41CF-9316-452B7A81F254}" type="slidenum">
              <a:rPr lang="en-US" altLang="zh-CN" smtClean="0"/>
              <a:pPr/>
              <a:t>17</a:t>
            </a:fld>
            <a:endParaRPr lang="en-US" altLang="zh-CN"/>
          </a:p>
        </p:txBody>
      </p:sp>
    </p:spTree>
    <p:extLst>
      <p:ext uri="{BB962C8B-B14F-4D97-AF65-F5344CB8AC3E}">
        <p14:creationId xmlns:p14="http://schemas.microsoft.com/office/powerpoint/2010/main" val="21089701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Arial" charset="0"/>
                <a:ea typeface="宋体" pitchFamily="2" charset="-122"/>
                <a:cs typeface="+mn-cs"/>
              </a:rPr>
              <a:t>Open </a:t>
            </a:r>
            <a:r>
              <a:rPr lang="en-US" altLang="zh-CN" sz="1200" kern="1200" dirty="0" err="1" smtClean="0">
                <a:solidFill>
                  <a:schemeClr val="tx1"/>
                </a:solidFill>
                <a:effectLst/>
                <a:latin typeface="Arial" charset="0"/>
                <a:ea typeface="宋体" pitchFamily="2" charset="-122"/>
                <a:cs typeface="+mn-cs"/>
              </a:rPr>
              <a:t>vSwitch</a:t>
            </a:r>
            <a:r>
              <a:rPr lang="zh-CN" altLang="zh-CN" sz="1200" kern="1200" dirty="0" smtClean="0">
                <a:solidFill>
                  <a:schemeClr val="tx1"/>
                </a:solidFill>
                <a:effectLst/>
                <a:latin typeface="Arial" charset="0"/>
                <a:ea typeface="宋体" pitchFamily="2" charset="-122"/>
                <a:cs typeface="+mn-cs"/>
              </a:rPr>
              <a:t>简称</a:t>
            </a:r>
            <a:r>
              <a:rPr lang="en-US" altLang="zh-CN" sz="1200" kern="1200" dirty="0" smtClean="0">
                <a:solidFill>
                  <a:schemeClr val="tx1"/>
                </a:solidFill>
                <a:effectLst/>
                <a:latin typeface="Arial" charset="0"/>
                <a:ea typeface="宋体" pitchFamily="2" charset="-122"/>
                <a:cs typeface="+mn-cs"/>
              </a:rPr>
              <a:t>OVS</a:t>
            </a:r>
            <a:r>
              <a:rPr lang="zh-CN" altLang="zh-CN" sz="1200" kern="1200" dirty="0" smtClean="0">
                <a:solidFill>
                  <a:schemeClr val="tx1"/>
                </a:solidFill>
                <a:effectLst/>
                <a:latin typeface="Arial" charset="0"/>
                <a:ea typeface="宋体" pitchFamily="2" charset="-122"/>
                <a:cs typeface="+mn-cs"/>
              </a:rPr>
              <a:t>是一个支持编程扩展的，支持跨越多个物理服务器的分布式环境的，具备工业级质量的，能够实现大规模网络自动化的多层虚拟交换机</a:t>
            </a:r>
            <a:r>
              <a:rPr lang="zh-CN" altLang="en-US"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OVS</a:t>
            </a:r>
            <a:r>
              <a:rPr lang="zh-CN" altLang="zh-CN" sz="1200" kern="1200" dirty="0" smtClean="0">
                <a:solidFill>
                  <a:schemeClr val="tx1"/>
                </a:solidFill>
                <a:effectLst/>
                <a:latin typeface="Arial" charset="0"/>
                <a:ea typeface="宋体" pitchFamily="2" charset="-122"/>
                <a:cs typeface="+mn-cs"/>
              </a:rPr>
              <a:t>可以以软件交换机的身份在管理程序中运行，也可以作为控制层直接部署到硬件设备上。</a:t>
            </a:r>
            <a:endParaRPr lang="zh-CN" altLang="en-US" dirty="0"/>
          </a:p>
        </p:txBody>
      </p:sp>
      <p:sp>
        <p:nvSpPr>
          <p:cNvPr id="4" name="灯片编号占位符 3"/>
          <p:cNvSpPr>
            <a:spLocks noGrp="1"/>
          </p:cNvSpPr>
          <p:nvPr>
            <p:ph type="sldNum" sz="quarter" idx="10"/>
          </p:nvPr>
        </p:nvSpPr>
        <p:spPr/>
        <p:txBody>
          <a:bodyPr/>
          <a:lstStyle/>
          <a:p>
            <a:fld id="{C0562D09-F737-41CF-9316-452B7A81F254}" type="slidenum">
              <a:rPr lang="en-US" altLang="zh-CN" smtClean="0"/>
              <a:pPr/>
              <a:t>18</a:t>
            </a:fld>
            <a:endParaRPr lang="en-US" altLang="zh-CN"/>
          </a:p>
        </p:txBody>
      </p:sp>
    </p:spTree>
    <p:extLst>
      <p:ext uri="{BB962C8B-B14F-4D97-AF65-F5344CB8AC3E}">
        <p14:creationId xmlns:p14="http://schemas.microsoft.com/office/powerpoint/2010/main" val="5240627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err="1" smtClean="0">
                <a:solidFill>
                  <a:schemeClr val="tx1"/>
                </a:solidFill>
                <a:effectLst/>
                <a:latin typeface="Arial" charset="0"/>
                <a:ea typeface="宋体" pitchFamily="2" charset="-122"/>
                <a:cs typeface="+mn-cs"/>
              </a:rPr>
              <a:t>Ryu</a:t>
            </a:r>
            <a:r>
              <a:rPr lang="zh-CN" altLang="zh-CN" sz="1200" kern="1200" dirty="0" smtClean="0">
                <a:solidFill>
                  <a:schemeClr val="tx1"/>
                </a:solidFill>
                <a:effectLst/>
                <a:latin typeface="Arial" charset="0"/>
                <a:ea typeface="宋体" pitchFamily="2" charset="-122"/>
                <a:cs typeface="+mn-cs"/>
              </a:rPr>
              <a:t>是一款由</a:t>
            </a:r>
            <a:r>
              <a:rPr lang="en-US" altLang="zh-CN" sz="1200" kern="1200" dirty="0" smtClean="0">
                <a:solidFill>
                  <a:schemeClr val="tx1"/>
                </a:solidFill>
                <a:effectLst/>
                <a:latin typeface="Arial" charset="0"/>
                <a:ea typeface="宋体" pitchFamily="2" charset="-122"/>
                <a:cs typeface="+mn-cs"/>
              </a:rPr>
              <a:t>Python</a:t>
            </a:r>
            <a:r>
              <a:rPr lang="zh-CN" altLang="zh-CN" sz="1200" kern="1200" dirty="0" smtClean="0">
                <a:solidFill>
                  <a:schemeClr val="tx1"/>
                </a:solidFill>
                <a:effectLst/>
                <a:latin typeface="Arial" charset="0"/>
                <a:ea typeface="宋体" pitchFamily="2" charset="-122"/>
                <a:cs typeface="+mn-cs"/>
              </a:rPr>
              <a:t>语言开发的，对</a:t>
            </a:r>
            <a:r>
              <a:rPr lang="en-US" altLang="zh-CN" sz="1200" kern="1200" dirty="0" err="1" smtClean="0">
                <a:solidFill>
                  <a:schemeClr val="tx1"/>
                </a:solidFill>
                <a:effectLst/>
                <a:latin typeface="Arial" charset="0"/>
                <a:ea typeface="宋体" pitchFamily="2" charset="-122"/>
                <a:cs typeface="+mn-cs"/>
              </a:rPr>
              <a:t>OpenFlow</a:t>
            </a:r>
            <a:r>
              <a:rPr lang="zh-CN" altLang="zh-CN" sz="1200" kern="1200" dirty="0" smtClean="0">
                <a:solidFill>
                  <a:schemeClr val="tx1"/>
                </a:solidFill>
                <a:effectLst/>
                <a:latin typeface="Arial" charset="0"/>
                <a:ea typeface="宋体" pitchFamily="2" charset="-122"/>
                <a:cs typeface="+mn-cs"/>
              </a:rPr>
              <a:t>协议支持良好的</a:t>
            </a:r>
            <a:r>
              <a:rPr lang="en-US" altLang="zh-CN" sz="1200" kern="1200" dirty="0" smtClean="0">
                <a:solidFill>
                  <a:schemeClr val="tx1"/>
                </a:solidFill>
                <a:effectLst/>
                <a:latin typeface="Arial" charset="0"/>
                <a:ea typeface="宋体" pitchFamily="2" charset="-122"/>
                <a:cs typeface="+mn-cs"/>
              </a:rPr>
              <a:t>SDN</a:t>
            </a:r>
            <a:r>
              <a:rPr lang="zh-CN" altLang="zh-CN" sz="1200" kern="1200" dirty="0" smtClean="0">
                <a:solidFill>
                  <a:schemeClr val="tx1"/>
                </a:solidFill>
                <a:effectLst/>
                <a:latin typeface="Arial" charset="0"/>
                <a:ea typeface="宋体" pitchFamily="2" charset="-122"/>
                <a:cs typeface="+mn-cs"/>
              </a:rPr>
              <a:t>开源控制器</a:t>
            </a:r>
            <a:r>
              <a:rPr lang="en-US" altLang="zh-CN" sz="1200" kern="1200" baseline="30000" dirty="0" smtClean="0">
                <a:solidFill>
                  <a:schemeClr val="tx1"/>
                </a:solidFill>
                <a:effectLst/>
                <a:latin typeface="Arial" charset="0"/>
                <a:ea typeface="宋体" pitchFamily="2" charset="-122"/>
                <a:cs typeface="+mn-cs"/>
              </a:rPr>
              <a:t>[13]</a:t>
            </a:r>
            <a:r>
              <a:rPr lang="zh-CN" altLang="zh-CN" sz="1200" kern="1200" dirty="0" smtClean="0">
                <a:solidFill>
                  <a:schemeClr val="tx1"/>
                </a:solidFill>
                <a:effectLst/>
                <a:latin typeface="Arial" charset="0"/>
                <a:ea typeface="宋体" pitchFamily="2" charset="-122"/>
                <a:cs typeface="+mn-cs"/>
              </a:rPr>
              <a:t>。同时，</a:t>
            </a:r>
            <a:r>
              <a:rPr lang="en-US" altLang="zh-CN" sz="1200" kern="1200" dirty="0" err="1" smtClean="0">
                <a:solidFill>
                  <a:schemeClr val="tx1"/>
                </a:solidFill>
                <a:effectLst/>
                <a:latin typeface="Arial" charset="0"/>
                <a:ea typeface="宋体" pitchFamily="2" charset="-122"/>
                <a:cs typeface="+mn-cs"/>
              </a:rPr>
              <a:t>Ryu</a:t>
            </a:r>
            <a:r>
              <a:rPr lang="zh-CN" altLang="zh-CN" sz="1200" kern="1200" dirty="0" smtClean="0">
                <a:solidFill>
                  <a:schemeClr val="tx1"/>
                </a:solidFill>
                <a:effectLst/>
                <a:latin typeface="Arial" charset="0"/>
                <a:ea typeface="宋体" pitchFamily="2" charset="-122"/>
                <a:cs typeface="+mn-cs"/>
              </a:rPr>
              <a:t>对外提供诸多库函数与组件，因此对于开发人员来说，</a:t>
            </a:r>
            <a:r>
              <a:rPr lang="en-US" altLang="zh-CN" sz="1200" kern="1200" dirty="0" err="1" smtClean="0">
                <a:solidFill>
                  <a:schemeClr val="tx1"/>
                </a:solidFill>
                <a:effectLst/>
                <a:latin typeface="Arial" charset="0"/>
                <a:ea typeface="宋体" pitchFamily="2" charset="-122"/>
                <a:cs typeface="+mn-cs"/>
              </a:rPr>
              <a:t>Ryu</a:t>
            </a:r>
            <a:r>
              <a:rPr lang="zh-CN" altLang="zh-CN" sz="1200" kern="1200" dirty="0" smtClean="0">
                <a:solidFill>
                  <a:schemeClr val="tx1"/>
                </a:solidFill>
                <a:effectLst/>
                <a:latin typeface="Arial" charset="0"/>
                <a:ea typeface="宋体" pitchFamily="2" charset="-122"/>
                <a:cs typeface="+mn-cs"/>
              </a:rPr>
              <a:t>简洁明了，比许多主流开源控制器都要更加易于使用跟开发</a:t>
            </a:r>
            <a:r>
              <a:rPr lang="zh-CN" altLang="en-US" sz="1200" kern="1200" dirty="0" smtClean="0">
                <a:solidFill>
                  <a:schemeClr val="tx1"/>
                </a:solidFill>
                <a:effectLst/>
                <a:latin typeface="Arial" charset="0"/>
                <a:ea typeface="宋体" pitchFamily="2" charset="-122"/>
                <a:cs typeface="+mn-cs"/>
              </a:rPr>
              <a:t>。</a:t>
            </a:r>
            <a:r>
              <a:rPr lang="zh-CN" altLang="zh-CN" sz="1200" kern="1200" dirty="0" smtClean="0">
                <a:solidFill>
                  <a:schemeClr val="tx1"/>
                </a:solidFill>
                <a:effectLst/>
                <a:latin typeface="Arial" charset="0"/>
                <a:ea typeface="宋体" pitchFamily="2" charset="-122"/>
                <a:cs typeface="+mn-cs"/>
              </a:rPr>
              <a:t>除了</a:t>
            </a:r>
            <a:r>
              <a:rPr lang="en-US" altLang="zh-CN" sz="1200" kern="1200" dirty="0" err="1" smtClean="0">
                <a:solidFill>
                  <a:schemeClr val="tx1"/>
                </a:solidFill>
                <a:effectLst/>
                <a:latin typeface="Arial" charset="0"/>
                <a:ea typeface="宋体" pitchFamily="2" charset="-122"/>
                <a:cs typeface="+mn-cs"/>
              </a:rPr>
              <a:t>OpenFlow</a:t>
            </a:r>
            <a:r>
              <a:rPr lang="zh-CN" altLang="zh-CN" sz="1200" kern="1200" dirty="0" smtClean="0">
                <a:solidFill>
                  <a:schemeClr val="tx1"/>
                </a:solidFill>
                <a:effectLst/>
                <a:latin typeface="Arial" charset="0"/>
                <a:ea typeface="宋体" pitchFamily="2" charset="-122"/>
                <a:cs typeface="+mn-cs"/>
              </a:rPr>
              <a:t>协议之外，</a:t>
            </a:r>
            <a:r>
              <a:rPr lang="en-US" altLang="zh-CN" sz="1200" kern="1200" dirty="0" err="1" smtClean="0">
                <a:solidFill>
                  <a:schemeClr val="tx1"/>
                </a:solidFill>
                <a:effectLst/>
                <a:latin typeface="Arial" charset="0"/>
                <a:ea typeface="宋体" pitchFamily="2" charset="-122"/>
                <a:cs typeface="+mn-cs"/>
              </a:rPr>
              <a:t>Ryu</a:t>
            </a:r>
            <a:r>
              <a:rPr lang="zh-CN" altLang="zh-CN" sz="1200" kern="1200" dirty="0" smtClean="0">
                <a:solidFill>
                  <a:schemeClr val="tx1"/>
                </a:solidFill>
                <a:effectLst/>
                <a:latin typeface="Arial" charset="0"/>
                <a:ea typeface="宋体" pitchFamily="2" charset="-122"/>
                <a:cs typeface="+mn-cs"/>
              </a:rPr>
              <a:t>还支持</a:t>
            </a:r>
            <a:r>
              <a:rPr lang="en-US" altLang="zh-CN" sz="1200" kern="1200" dirty="0" smtClean="0">
                <a:solidFill>
                  <a:schemeClr val="tx1"/>
                </a:solidFill>
                <a:effectLst/>
                <a:latin typeface="Arial" charset="0"/>
                <a:ea typeface="宋体" pitchFamily="2" charset="-122"/>
                <a:cs typeface="+mn-cs"/>
              </a:rPr>
              <a:t>OF-</a:t>
            </a:r>
            <a:r>
              <a:rPr lang="en-US" altLang="zh-CN" sz="1200" kern="1200" dirty="0" err="1" smtClean="0">
                <a:solidFill>
                  <a:schemeClr val="tx1"/>
                </a:solidFill>
                <a:effectLst/>
                <a:latin typeface="Arial" charset="0"/>
                <a:ea typeface="宋体" pitchFamily="2" charset="-122"/>
                <a:cs typeface="+mn-cs"/>
              </a:rPr>
              <a:t>config</a:t>
            </a:r>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NETCONF</a:t>
            </a:r>
            <a:r>
              <a:rPr lang="zh-CN" altLang="zh-CN" sz="1200" kern="1200" dirty="0" smtClean="0">
                <a:solidFill>
                  <a:schemeClr val="tx1"/>
                </a:solidFill>
                <a:effectLst/>
                <a:latin typeface="Arial" charset="0"/>
                <a:ea typeface="宋体" pitchFamily="2" charset="-122"/>
                <a:cs typeface="+mn-cs"/>
              </a:rPr>
              <a:t>等等其他南向接口协议</a:t>
            </a:r>
            <a:r>
              <a:rPr lang="zh-CN" altLang="en-US" sz="1200" kern="1200" dirty="0" smtClean="0">
                <a:solidFill>
                  <a:schemeClr val="tx1"/>
                </a:solidFill>
                <a:effectLst/>
                <a:latin typeface="Arial" charset="0"/>
                <a:ea typeface="宋体" pitchFamily="2" charset="-122"/>
                <a:cs typeface="+mn-cs"/>
              </a:rPr>
              <a:t>。</a:t>
            </a:r>
            <a:endParaRPr lang="en-US" altLang="zh-CN" sz="1200" kern="1200" dirty="0" smtClean="0">
              <a:solidFill>
                <a:schemeClr val="tx1"/>
              </a:solidFill>
              <a:effectLst/>
              <a:latin typeface="Arial" charset="0"/>
              <a:ea typeface="宋体" pitchFamily="2" charset="-122"/>
              <a:cs typeface="+mn-cs"/>
            </a:endParaRPr>
          </a:p>
          <a:p>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1</a:t>
            </a:r>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Applications</a:t>
            </a:r>
            <a:r>
              <a:rPr lang="zh-CN" altLang="zh-CN" sz="1200" kern="1200" dirty="0" smtClean="0">
                <a:solidFill>
                  <a:schemeClr val="tx1"/>
                </a:solidFill>
                <a:effectLst/>
                <a:latin typeface="Arial" charset="0"/>
                <a:ea typeface="宋体" pitchFamily="2" charset="-122"/>
                <a:cs typeface="+mn-cs"/>
              </a:rPr>
              <a:t>：用户逻辑以一个</a:t>
            </a:r>
            <a:r>
              <a:rPr lang="en-US" altLang="zh-CN" sz="1200" kern="1200" dirty="0" smtClean="0">
                <a:solidFill>
                  <a:schemeClr val="tx1"/>
                </a:solidFill>
                <a:effectLst/>
                <a:latin typeface="Arial" charset="0"/>
                <a:ea typeface="宋体" pitchFamily="2" charset="-122"/>
                <a:cs typeface="+mn-cs"/>
              </a:rPr>
              <a:t>APP</a:t>
            </a:r>
            <a:r>
              <a:rPr lang="zh-CN" altLang="zh-CN" sz="1200" kern="1200" dirty="0" smtClean="0">
                <a:solidFill>
                  <a:schemeClr val="tx1"/>
                </a:solidFill>
                <a:effectLst/>
                <a:latin typeface="Arial" charset="0"/>
                <a:ea typeface="宋体" pitchFamily="2" charset="-122"/>
                <a:cs typeface="+mn-cs"/>
              </a:rPr>
              <a:t>（继承</a:t>
            </a:r>
            <a:r>
              <a:rPr lang="en-US" altLang="zh-CN" sz="1200" kern="1200" dirty="0" err="1" smtClean="0">
                <a:solidFill>
                  <a:schemeClr val="tx1"/>
                </a:solidFill>
                <a:effectLst/>
                <a:latin typeface="Arial" charset="0"/>
                <a:ea typeface="宋体" pitchFamily="2" charset="-122"/>
                <a:cs typeface="+mn-cs"/>
              </a:rPr>
              <a:t>ryu.base.app_manager.RyuApp</a:t>
            </a:r>
            <a:r>
              <a:rPr lang="zh-CN" altLang="zh-CN" sz="1200" kern="1200" dirty="0" smtClean="0">
                <a:solidFill>
                  <a:schemeClr val="tx1"/>
                </a:solidFill>
                <a:effectLst/>
                <a:latin typeface="Arial" charset="0"/>
                <a:ea typeface="宋体" pitchFamily="2" charset="-122"/>
                <a:cs typeface="+mn-cs"/>
              </a:rPr>
              <a:t>）的形式来描述。</a:t>
            </a:r>
          </a:p>
          <a:p>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2</a:t>
            </a:r>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Event</a:t>
            </a:r>
            <a:r>
              <a:rPr lang="zh-CN" altLang="zh-CN" sz="1200" kern="1200" dirty="0" smtClean="0">
                <a:solidFill>
                  <a:schemeClr val="tx1"/>
                </a:solidFill>
                <a:effectLst/>
                <a:latin typeface="Arial" charset="0"/>
                <a:ea typeface="宋体" pitchFamily="2" charset="-122"/>
                <a:cs typeface="+mn-cs"/>
              </a:rPr>
              <a:t>：通过传输和接收</a:t>
            </a:r>
            <a:r>
              <a:rPr lang="en-US" altLang="zh-CN" sz="1200" kern="1200" dirty="0" smtClean="0">
                <a:solidFill>
                  <a:schemeClr val="tx1"/>
                </a:solidFill>
                <a:effectLst/>
                <a:latin typeface="Arial" charset="0"/>
                <a:ea typeface="宋体" pitchFamily="2" charset="-122"/>
                <a:cs typeface="+mn-cs"/>
              </a:rPr>
              <a:t>events</a:t>
            </a:r>
            <a:r>
              <a:rPr lang="zh-CN" altLang="zh-CN" sz="1200" kern="1200" dirty="0" smtClean="0">
                <a:solidFill>
                  <a:schemeClr val="tx1"/>
                </a:solidFill>
                <a:effectLst/>
                <a:latin typeface="Arial" charset="0"/>
                <a:ea typeface="宋体" pitchFamily="2" charset="-122"/>
                <a:cs typeface="+mn-cs"/>
              </a:rPr>
              <a:t>完成应用程序间的通信（</a:t>
            </a:r>
            <a:r>
              <a:rPr lang="en-US" altLang="zh-CN" sz="1200" kern="1200" dirty="0" smtClean="0">
                <a:solidFill>
                  <a:schemeClr val="tx1"/>
                </a:solidFill>
                <a:effectLst/>
                <a:latin typeface="Arial" charset="0"/>
                <a:ea typeface="宋体" pitchFamily="2" charset="-122"/>
                <a:cs typeface="+mn-cs"/>
              </a:rPr>
              <a:t>Event</a:t>
            </a:r>
            <a:r>
              <a:rPr lang="zh-CN" altLang="zh-CN" sz="1200" kern="1200" dirty="0" smtClean="0">
                <a:solidFill>
                  <a:schemeClr val="tx1"/>
                </a:solidFill>
                <a:effectLst/>
                <a:latin typeface="Arial" charset="0"/>
                <a:ea typeface="宋体" pitchFamily="2" charset="-122"/>
                <a:cs typeface="+mn-cs"/>
              </a:rPr>
              <a:t>继承</a:t>
            </a:r>
            <a:r>
              <a:rPr lang="en-US" altLang="zh-CN" sz="1200" kern="1200" dirty="0" err="1" smtClean="0">
                <a:solidFill>
                  <a:schemeClr val="tx1"/>
                </a:solidFill>
                <a:effectLst/>
                <a:latin typeface="Arial" charset="0"/>
                <a:ea typeface="宋体" pitchFamily="2" charset="-122"/>
                <a:cs typeface="+mn-cs"/>
              </a:rPr>
              <a:t>ryu.controller.event.EventBase</a:t>
            </a:r>
            <a:r>
              <a:rPr lang="zh-CN" altLang="zh-CN" sz="1200" kern="1200" dirty="0" smtClean="0">
                <a:solidFill>
                  <a:schemeClr val="tx1"/>
                </a:solidFill>
                <a:effectLst/>
                <a:latin typeface="Arial" charset="0"/>
                <a:ea typeface="宋体" pitchFamily="2" charset="-122"/>
                <a:cs typeface="+mn-cs"/>
              </a:rPr>
              <a:t>）。</a:t>
            </a:r>
          </a:p>
          <a:p>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3</a:t>
            </a:r>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Event Queue</a:t>
            </a:r>
            <a:r>
              <a:rPr lang="zh-CN" altLang="zh-CN" sz="1200" kern="1200" dirty="0" smtClean="0">
                <a:solidFill>
                  <a:schemeClr val="tx1"/>
                </a:solidFill>
                <a:effectLst/>
                <a:latin typeface="Arial" charset="0"/>
                <a:ea typeface="宋体" pitchFamily="2" charset="-122"/>
                <a:cs typeface="+mn-cs"/>
              </a:rPr>
              <a:t>：每一个</a:t>
            </a:r>
            <a:r>
              <a:rPr lang="en-US" altLang="zh-CN" sz="1200" kern="1200" dirty="0" smtClean="0">
                <a:solidFill>
                  <a:schemeClr val="tx1"/>
                </a:solidFill>
                <a:effectLst/>
                <a:latin typeface="Arial" charset="0"/>
                <a:ea typeface="宋体" pitchFamily="2" charset="-122"/>
                <a:cs typeface="+mn-cs"/>
              </a:rPr>
              <a:t>Application</a:t>
            </a:r>
            <a:r>
              <a:rPr lang="zh-CN" altLang="zh-CN" sz="1200" kern="1200" dirty="0" smtClean="0">
                <a:solidFill>
                  <a:schemeClr val="tx1"/>
                </a:solidFill>
                <a:effectLst/>
                <a:latin typeface="Arial" charset="0"/>
                <a:ea typeface="宋体" pitchFamily="2" charset="-122"/>
                <a:cs typeface="+mn-cs"/>
              </a:rPr>
              <a:t>都会维护一个用于接收事件的队列。</a:t>
            </a:r>
          </a:p>
          <a:p>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4</a:t>
            </a:r>
            <a:r>
              <a:rPr lang="zh-CN" altLang="zh-CN" sz="1200" kern="1200" dirty="0" smtClean="0">
                <a:solidFill>
                  <a:schemeClr val="tx1"/>
                </a:solidFill>
                <a:effectLst/>
                <a:latin typeface="Arial" charset="0"/>
                <a:ea typeface="宋体" pitchFamily="2" charset="-122"/>
                <a:cs typeface="+mn-cs"/>
              </a:rPr>
              <a:t>）</a:t>
            </a:r>
            <a:r>
              <a:rPr lang="en-US" altLang="zh-CN" sz="1200" kern="1200" dirty="0" err="1" smtClean="0">
                <a:solidFill>
                  <a:schemeClr val="tx1"/>
                </a:solidFill>
                <a:effectLst/>
                <a:latin typeface="Arial" charset="0"/>
                <a:ea typeface="宋体" pitchFamily="2" charset="-122"/>
                <a:cs typeface="+mn-cs"/>
              </a:rPr>
              <a:t>Eventlets</a:t>
            </a:r>
            <a:r>
              <a:rPr lang="zh-CN" altLang="zh-CN" sz="1200" kern="1200" dirty="0" smtClean="0">
                <a:solidFill>
                  <a:schemeClr val="tx1"/>
                </a:solidFill>
                <a:effectLst/>
                <a:latin typeface="Arial" charset="0"/>
                <a:ea typeface="宋体" pitchFamily="2" charset="-122"/>
                <a:cs typeface="+mn-cs"/>
              </a:rPr>
              <a:t>：一个供他人加载使用的第三方库。</a:t>
            </a:r>
          </a:p>
          <a:p>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5</a:t>
            </a:r>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Threads</a:t>
            </a:r>
            <a:r>
              <a:rPr lang="zh-CN" altLang="zh-CN" sz="1200" kern="1200" dirty="0" smtClean="0">
                <a:solidFill>
                  <a:schemeClr val="tx1"/>
                </a:solidFill>
                <a:effectLst/>
                <a:latin typeface="Arial" charset="0"/>
                <a:ea typeface="宋体" pitchFamily="2" charset="-122"/>
                <a:cs typeface="+mn-cs"/>
              </a:rPr>
              <a:t>：多线程（利用</a:t>
            </a:r>
            <a:r>
              <a:rPr lang="en-US" altLang="zh-CN" sz="1200" kern="1200" dirty="0" err="1" smtClean="0">
                <a:solidFill>
                  <a:schemeClr val="tx1"/>
                </a:solidFill>
                <a:effectLst/>
                <a:latin typeface="Arial" charset="0"/>
                <a:ea typeface="宋体" pitchFamily="2" charset="-122"/>
                <a:cs typeface="+mn-cs"/>
              </a:rPr>
              <a:t>Eventlets</a:t>
            </a:r>
            <a:r>
              <a:rPr lang="zh-CN" altLang="zh-CN" sz="1200" kern="1200" dirty="0" smtClean="0">
                <a:solidFill>
                  <a:schemeClr val="tx1"/>
                </a:solidFill>
                <a:effectLst/>
                <a:latin typeface="Arial" charset="0"/>
                <a:ea typeface="宋体" pitchFamily="2" charset="-122"/>
                <a:cs typeface="+mn-cs"/>
              </a:rPr>
              <a:t>库来实现）。</a:t>
            </a:r>
          </a:p>
          <a:p>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6</a:t>
            </a:r>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Event loops</a:t>
            </a:r>
            <a:r>
              <a:rPr lang="zh-CN" altLang="zh-CN" sz="1200" kern="1200" dirty="0" smtClean="0">
                <a:solidFill>
                  <a:schemeClr val="tx1"/>
                </a:solidFill>
                <a:effectLst/>
                <a:latin typeface="Arial" charset="0"/>
                <a:ea typeface="宋体" pitchFamily="2" charset="-122"/>
                <a:cs typeface="+mn-cs"/>
              </a:rPr>
              <a:t>：事件循环（加载队列事件并调用事件处理函数）。</a:t>
            </a:r>
          </a:p>
          <a:p>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7</a:t>
            </a:r>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Additional threads</a:t>
            </a:r>
            <a:r>
              <a:rPr lang="zh-CN" altLang="zh-CN" sz="1200" kern="1200" dirty="0" smtClean="0">
                <a:solidFill>
                  <a:schemeClr val="tx1"/>
                </a:solidFill>
                <a:effectLst/>
                <a:latin typeface="Arial" charset="0"/>
                <a:ea typeface="宋体" pitchFamily="2" charset="-122"/>
                <a:cs typeface="+mn-cs"/>
              </a:rPr>
              <a:t>：可以添加用来处理特殊应用的其他线程。</a:t>
            </a:r>
          </a:p>
          <a:p>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8</a:t>
            </a:r>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Event handlers</a:t>
            </a:r>
            <a:r>
              <a:rPr lang="zh-CN" altLang="zh-CN" sz="1200" kern="1200" dirty="0" smtClean="0">
                <a:solidFill>
                  <a:schemeClr val="tx1"/>
                </a:solidFill>
                <a:effectLst/>
                <a:latin typeface="Arial" charset="0"/>
                <a:ea typeface="宋体" pitchFamily="2" charset="-122"/>
                <a:cs typeface="+mn-cs"/>
              </a:rPr>
              <a:t>：事件处理函数（使用装饰器</a:t>
            </a:r>
            <a:r>
              <a:rPr lang="en-US" altLang="zh-CN" sz="1200" kern="1200" dirty="0" err="1" smtClean="0">
                <a:solidFill>
                  <a:schemeClr val="tx1"/>
                </a:solidFill>
                <a:effectLst/>
                <a:latin typeface="Arial" charset="0"/>
                <a:ea typeface="宋体" pitchFamily="2" charset="-122"/>
                <a:cs typeface="+mn-cs"/>
              </a:rPr>
              <a:t>ryu.controller.handler.set_ev_cls</a:t>
            </a:r>
            <a:r>
              <a:rPr lang="zh-CN" altLang="zh-CN" sz="1200" kern="1200" dirty="0" smtClean="0">
                <a:solidFill>
                  <a:schemeClr val="tx1"/>
                </a:solidFill>
                <a:effectLst/>
                <a:latin typeface="Arial" charset="0"/>
                <a:ea typeface="宋体" pitchFamily="2" charset="-122"/>
                <a:cs typeface="+mn-cs"/>
              </a:rPr>
              <a:t>），该函数在对应的事件触发时被应用程序的</a:t>
            </a:r>
            <a:r>
              <a:rPr lang="en-US" altLang="zh-CN" sz="1200" kern="1200" dirty="0" smtClean="0">
                <a:solidFill>
                  <a:schemeClr val="tx1"/>
                </a:solidFill>
                <a:effectLst/>
                <a:latin typeface="Arial" charset="0"/>
                <a:ea typeface="宋体" pitchFamily="2" charset="-122"/>
                <a:cs typeface="+mn-cs"/>
              </a:rPr>
              <a:t>Event loop</a:t>
            </a:r>
            <a:r>
              <a:rPr lang="zh-CN" altLang="zh-CN" sz="1200" kern="1200" dirty="0" smtClean="0">
                <a:solidFill>
                  <a:schemeClr val="tx1"/>
                </a:solidFill>
                <a:effectLst/>
                <a:latin typeface="Arial" charset="0"/>
                <a:ea typeface="宋体" pitchFamily="2" charset="-122"/>
                <a:cs typeface="+mn-cs"/>
              </a:rPr>
              <a:t>调用。</a:t>
            </a:r>
          </a:p>
          <a:p>
            <a:r>
              <a:rPr lang="zh-CN" altLang="zh-CN" sz="1200" kern="1200" dirty="0" smtClean="0">
                <a:solidFill>
                  <a:schemeClr val="tx1"/>
                </a:solidFill>
                <a:effectLst/>
                <a:latin typeface="Arial" charset="0"/>
                <a:ea typeface="宋体" pitchFamily="2" charset="-122"/>
                <a:cs typeface="+mn-cs"/>
              </a:rPr>
              <a:t>编写应用程序流程（以二层交换机为例）：</a:t>
            </a:r>
          </a:p>
          <a:p>
            <a:endParaRPr lang="en-US" altLang="zh-CN" sz="1200" kern="1200" dirty="0" smtClean="0">
              <a:solidFill>
                <a:schemeClr val="tx1"/>
              </a:solidFill>
              <a:effectLst/>
              <a:latin typeface="Arial" charset="0"/>
              <a:ea typeface="宋体" pitchFamily="2" charset="-122"/>
              <a:cs typeface="+mn-cs"/>
            </a:endParaRPr>
          </a:p>
          <a:p>
            <a:endParaRPr lang="zh-CN" altLang="en-US" dirty="0"/>
          </a:p>
        </p:txBody>
      </p:sp>
      <p:sp>
        <p:nvSpPr>
          <p:cNvPr id="4" name="灯片编号占位符 3"/>
          <p:cNvSpPr>
            <a:spLocks noGrp="1"/>
          </p:cNvSpPr>
          <p:nvPr>
            <p:ph type="sldNum" sz="quarter" idx="10"/>
          </p:nvPr>
        </p:nvSpPr>
        <p:spPr/>
        <p:txBody>
          <a:bodyPr/>
          <a:lstStyle/>
          <a:p>
            <a:fld id="{C0562D09-F737-41CF-9316-452B7A81F254}" type="slidenum">
              <a:rPr lang="en-US" altLang="zh-CN" smtClean="0"/>
              <a:pPr/>
              <a:t>19</a:t>
            </a:fld>
            <a:endParaRPr lang="en-US" altLang="zh-CN"/>
          </a:p>
        </p:txBody>
      </p:sp>
    </p:spTree>
    <p:extLst>
      <p:ext uri="{BB962C8B-B14F-4D97-AF65-F5344CB8AC3E}">
        <p14:creationId xmlns:p14="http://schemas.microsoft.com/office/powerpoint/2010/main" val="7975198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562D09-F737-41CF-9316-452B7A81F254}" type="slidenum">
              <a:rPr lang="en-US" altLang="zh-CN" smtClean="0"/>
              <a:pPr/>
              <a:t>21</a:t>
            </a:fld>
            <a:endParaRPr lang="en-US" altLang="zh-CN"/>
          </a:p>
        </p:txBody>
      </p:sp>
    </p:spTree>
    <p:extLst>
      <p:ext uri="{BB962C8B-B14F-4D97-AF65-F5344CB8AC3E}">
        <p14:creationId xmlns:p14="http://schemas.microsoft.com/office/powerpoint/2010/main" val="38864232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562D09-F737-41CF-9316-452B7A81F254}" type="slidenum">
              <a:rPr lang="en-US" altLang="zh-CN" smtClean="0"/>
              <a:pPr/>
              <a:t>24</a:t>
            </a:fld>
            <a:endParaRPr lang="en-US" altLang="zh-CN"/>
          </a:p>
        </p:txBody>
      </p:sp>
    </p:spTree>
    <p:extLst>
      <p:ext uri="{BB962C8B-B14F-4D97-AF65-F5344CB8AC3E}">
        <p14:creationId xmlns:p14="http://schemas.microsoft.com/office/powerpoint/2010/main" val="3768126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下面我主要通过六个方面介绍我的论文工作 首先是介绍研究背景和相关工作，然后是研究框架和系统的设计与实验，最后给出本文的总结与展望以及在硕士期间参加的科研项目和发表的论文</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562D09-F737-41CF-9316-452B7A81F254}" type="slidenum">
              <a:rPr lang="en-US" altLang="zh-CN" smtClean="0"/>
              <a:pPr/>
              <a:t>25</a:t>
            </a:fld>
            <a:endParaRPr lang="en-US" altLang="zh-CN"/>
          </a:p>
        </p:txBody>
      </p:sp>
    </p:spTree>
    <p:extLst>
      <p:ext uri="{BB962C8B-B14F-4D97-AF65-F5344CB8AC3E}">
        <p14:creationId xmlns:p14="http://schemas.microsoft.com/office/powerpoint/2010/main" val="163655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562D09-F737-41CF-9316-452B7A81F254}" type="slidenum">
              <a:rPr lang="en-US" altLang="zh-CN" smtClean="0"/>
              <a:pPr/>
              <a:t>26</a:t>
            </a:fld>
            <a:endParaRPr lang="en-US" altLang="zh-CN"/>
          </a:p>
        </p:txBody>
      </p:sp>
    </p:spTree>
    <p:extLst>
      <p:ext uri="{BB962C8B-B14F-4D97-AF65-F5344CB8AC3E}">
        <p14:creationId xmlns:p14="http://schemas.microsoft.com/office/powerpoint/2010/main" val="3009590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可以大致划分为基于锚节点</a:t>
            </a:r>
            <a:r>
              <a:rPr lang="en-US" altLang="zh-CN" dirty="0" smtClean="0">
                <a:latin typeface="Arial" panose="020B0604020202020204" pitchFamily="34" charset="0"/>
              </a:rPr>
              <a:t>(landmark-based)[1~3]</a:t>
            </a:r>
            <a:r>
              <a:rPr lang="zh-CN" altLang="en-US" dirty="0" smtClean="0">
                <a:latin typeface="Arial" panose="020B0604020202020204" pitchFamily="34" charset="0"/>
              </a:rPr>
              <a:t>和基于物理模拟</a:t>
            </a:r>
            <a:r>
              <a:rPr lang="en-US" altLang="zh-CN" dirty="0" smtClean="0">
                <a:latin typeface="Arial" panose="020B0604020202020204" pitchFamily="34" charset="0"/>
              </a:rPr>
              <a:t>(simulation-based)[4,5]2 </a:t>
            </a:r>
            <a:r>
              <a:rPr lang="zh-CN" altLang="en-US" dirty="0" smtClean="0">
                <a:latin typeface="Arial" panose="020B0604020202020204" pitchFamily="34" charset="0"/>
              </a:rPr>
              <a:t>类。基于锚节点的坐标系统需要事先配置一定数目的锚节点，其余节点的坐标通过最小化这些节点到锚节点的实际距离与预测距离的相对误差之和计算得出；基于物理模拟的坐标系统则是将网络模拟为一种物理模型，例如</a:t>
            </a:r>
            <a:r>
              <a:rPr lang="en-US" altLang="zh-CN" dirty="0" smtClean="0">
                <a:latin typeface="Arial" panose="020B0604020202020204" pitchFamily="34" charset="0"/>
              </a:rPr>
              <a:t>Vivaldi </a:t>
            </a:r>
            <a:r>
              <a:rPr lang="zh-CN" altLang="en-US" dirty="0" smtClean="0">
                <a:latin typeface="Arial" panose="020B0604020202020204" pitchFamily="34" charset="0"/>
              </a:rPr>
              <a:t>算法，它将距离预测误差之和最小化问题模拟为弹簧系统势能最小化问题。</a:t>
            </a:r>
          </a:p>
        </p:txBody>
      </p:sp>
    </p:spTree>
    <p:extLst>
      <p:ext uri="{BB962C8B-B14F-4D97-AF65-F5344CB8AC3E}">
        <p14:creationId xmlns:p14="http://schemas.microsoft.com/office/powerpoint/2010/main" val="25193183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Arial" charset="0"/>
                <a:ea typeface="宋体" pitchFamily="2" charset="-122"/>
                <a:cs typeface="+mn-cs"/>
              </a:rPr>
              <a:t>可以看出，</a:t>
            </a:r>
            <a:r>
              <a:rPr lang="en-US" altLang="zh-CN" sz="1200" kern="1200" dirty="0" smtClean="0">
                <a:solidFill>
                  <a:schemeClr val="tx1"/>
                </a:solidFill>
                <a:effectLst/>
                <a:latin typeface="Arial" charset="0"/>
                <a:ea typeface="宋体" pitchFamily="2" charset="-122"/>
                <a:cs typeface="+mn-cs"/>
              </a:rPr>
              <a:t>Vivaldi</a:t>
            </a:r>
            <a:r>
              <a:rPr lang="en-US" altLang="zh-CN" sz="1200" kern="1200" baseline="30000" dirty="0" smtClean="0">
                <a:solidFill>
                  <a:schemeClr val="tx1"/>
                </a:solidFill>
                <a:effectLst/>
                <a:latin typeface="Arial" charset="0"/>
                <a:ea typeface="宋体" pitchFamily="2" charset="-122"/>
                <a:cs typeface="+mn-cs"/>
              </a:rPr>
              <a:t>[3]</a:t>
            </a:r>
            <a:r>
              <a:rPr lang="zh-CN" altLang="zh-CN" sz="1200" kern="1200" dirty="0" smtClean="0">
                <a:solidFill>
                  <a:schemeClr val="tx1"/>
                </a:solidFill>
                <a:effectLst/>
                <a:latin typeface="Arial" charset="0"/>
                <a:ea typeface="宋体" pitchFamily="2" charset="-122"/>
                <a:cs typeface="+mn-cs"/>
              </a:rPr>
              <a:t>是一种完全分布式的算法，节点仅需要获得少量的任何具有坐标的邻居节点的实测时延就可以完成自身坐标的更新，当实测时延与预测时延不一致时，则转化视为节点间弹簧发生了拉伸或者压缩，通过弹簧形变使得节点到达一个合适的位置，从而使整个弹簧系统势能最小，即网络坐标系统误差总值最小。</a:t>
            </a:r>
            <a:endParaRPr lang="en-US" altLang="zh-CN" sz="1200" kern="1200" dirty="0" smtClean="0">
              <a:solidFill>
                <a:schemeClr val="tx1"/>
              </a:solidFill>
              <a:effectLst/>
              <a:latin typeface="Arial" charset="0"/>
              <a:ea typeface="宋体" pitchFamily="2" charset="-122"/>
              <a:cs typeface="+mn-cs"/>
            </a:endParaRPr>
          </a:p>
          <a:p>
            <a:r>
              <a:rPr lang="zh-CN" altLang="zh-CN" sz="1200" kern="1200" dirty="0" smtClean="0">
                <a:solidFill>
                  <a:schemeClr val="tx1"/>
                </a:solidFill>
                <a:effectLst/>
                <a:latin typeface="Arial" charset="0"/>
                <a:ea typeface="宋体" pitchFamily="2" charset="-122"/>
                <a:cs typeface="+mn-cs"/>
              </a:rPr>
              <a:t>其中</a:t>
            </a:r>
            <a:r>
              <a:rPr lang="en-US" altLang="zh-CN" sz="1200" i="1" kern="1200" dirty="0" smtClean="0">
                <a:solidFill>
                  <a:schemeClr val="tx1"/>
                </a:solidFill>
                <a:effectLst/>
                <a:latin typeface="Arial" charset="0"/>
                <a:ea typeface="宋体" pitchFamily="2" charset="-122"/>
                <a:cs typeface="+mn-cs"/>
              </a:rPr>
              <a:t>x</a:t>
            </a:r>
            <a:r>
              <a:rPr lang="en-US" altLang="zh-CN" sz="1200" i="1" kern="1200" baseline="-25000" dirty="0" smtClean="0">
                <a:solidFill>
                  <a:schemeClr val="tx1"/>
                </a:solidFill>
                <a:effectLst/>
                <a:latin typeface="Arial" charset="0"/>
                <a:ea typeface="宋体" pitchFamily="2" charset="-122"/>
                <a:cs typeface="+mn-cs"/>
              </a:rPr>
              <a:t>i</a:t>
            </a:r>
            <a:r>
              <a:rPr lang="zh-CN" altLang="zh-CN" sz="1200" kern="1200" dirty="0" smtClean="0">
                <a:solidFill>
                  <a:schemeClr val="tx1"/>
                </a:solidFill>
                <a:effectLst/>
                <a:latin typeface="Arial" charset="0"/>
                <a:ea typeface="宋体" pitchFamily="2" charset="-122"/>
                <a:cs typeface="+mn-cs"/>
              </a:rPr>
              <a:t>为节点</a:t>
            </a:r>
            <a:r>
              <a:rPr lang="en-US" altLang="zh-CN" sz="1200" i="1" kern="1200" dirty="0" err="1" smtClean="0">
                <a:solidFill>
                  <a:schemeClr val="tx1"/>
                </a:solidFill>
                <a:effectLst/>
                <a:latin typeface="Arial" charset="0"/>
                <a:ea typeface="宋体" pitchFamily="2" charset="-122"/>
                <a:cs typeface="+mn-cs"/>
              </a:rPr>
              <a:t>i</a:t>
            </a:r>
            <a:r>
              <a:rPr lang="zh-CN" altLang="zh-CN" sz="1200" kern="1200" dirty="0" smtClean="0">
                <a:solidFill>
                  <a:schemeClr val="tx1"/>
                </a:solidFill>
                <a:effectLst/>
                <a:latin typeface="Arial" charset="0"/>
                <a:ea typeface="宋体" pitchFamily="2" charset="-122"/>
                <a:cs typeface="+mn-cs"/>
              </a:rPr>
              <a:t>的坐标，</a:t>
            </a:r>
            <a:r>
              <a:rPr lang="en-US" altLang="zh-CN" sz="1200" i="1" kern="1200" dirty="0" smtClean="0">
                <a:solidFill>
                  <a:schemeClr val="tx1"/>
                </a:solidFill>
                <a:effectLst/>
                <a:latin typeface="Arial" charset="0"/>
                <a:ea typeface="宋体" pitchFamily="2" charset="-122"/>
                <a:cs typeface="+mn-cs"/>
              </a:rPr>
              <a:t>u</a:t>
            </a:r>
            <a:r>
              <a:rPr lang="en-US" altLang="zh-CN" sz="1200" kern="1200" dirty="0" smtClean="0">
                <a:solidFill>
                  <a:schemeClr val="tx1"/>
                </a:solidFill>
                <a:effectLst/>
                <a:latin typeface="Arial" charset="0"/>
                <a:ea typeface="宋体" pitchFamily="2" charset="-122"/>
                <a:cs typeface="+mn-cs"/>
              </a:rPr>
              <a:t>(</a:t>
            </a:r>
            <a:r>
              <a:rPr lang="en-US" altLang="zh-CN" sz="1200" i="1" kern="1200" dirty="0" smtClean="0">
                <a:solidFill>
                  <a:schemeClr val="tx1"/>
                </a:solidFill>
                <a:effectLst/>
                <a:latin typeface="Arial" charset="0"/>
                <a:ea typeface="宋体" pitchFamily="2" charset="-122"/>
                <a:cs typeface="+mn-cs"/>
              </a:rPr>
              <a:t>x</a:t>
            </a:r>
            <a:r>
              <a:rPr lang="en-US" altLang="zh-CN" sz="1200" i="1" kern="1200" baseline="-25000" dirty="0" smtClean="0">
                <a:solidFill>
                  <a:schemeClr val="tx1"/>
                </a:solidFill>
                <a:effectLst/>
                <a:latin typeface="Arial" charset="0"/>
                <a:ea typeface="宋体" pitchFamily="2" charset="-122"/>
                <a:cs typeface="+mn-cs"/>
              </a:rPr>
              <a:t>i</a:t>
            </a:r>
            <a:r>
              <a:rPr lang="en-US" altLang="zh-CN" sz="1200" kern="1200" dirty="0" smtClean="0">
                <a:solidFill>
                  <a:schemeClr val="tx1"/>
                </a:solidFill>
                <a:effectLst/>
                <a:latin typeface="Arial" charset="0"/>
                <a:ea typeface="宋体" pitchFamily="2" charset="-122"/>
                <a:cs typeface="+mn-cs"/>
              </a:rPr>
              <a:t>-</a:t>
            </a:r>
            <a:r>
              <a:rPr lang="en-US" altLang="zh-CN" sz="1200" i="1" kern="1200" dirty="0" err="1" smtClean="0">
                <a:solidFill>
                  <a:schemeClr val="tx1"/>
                </a:solidFill>
                <a:effectLst/>
                <a:latin typeface="Arial" charset="0"/>
                <a:ea typeface="宋体" pitchFamily="2" charset="-122"/>
                <a:cs typeface="+mn-cs"/>
              </a:rPr>
              <a:t>x</a:t>
            </a:r>
            <a:r>
              <a:rPr lang="en-US" altLang="zh-CN" sz="1200" i="1" kern="1200" baseline="-25000" dirty="0" err="1" smtClean="0">
                <a:solidFill>
                  <a:schemeClr val="tx1"/>
                </a:solidFill>
                <a:effectLst/>
                <a:latin typeface="Arial" charset="0"/>
                <a:ea typeface="宋体" pitchFamily="2" charset="-122"/>
                <a:cs typeface="+mn-cs"/>
              </a:rPr>
              <a:t>j</a:t>
            </a:r>
            <a:r>
              <a:rPr lang="en-US" altLang="zh-CN" sz="1200" kern="1200" dirty="0" smtClean="0">
                <a:solidFill>
                  <a:schemeClr val="tx1"/>
                </a:solidFill>
                <a:effectLst/>
                <a:latin typeface="Arial" charset="0"/>
                <a:ea typeface="宋体" pitchFamily="2" charset="-122"/>
                <a:cs typeface="+mn-cs"/>
              </a:rPr>
              <a:t>)</a:t>
            </a:r>
            <a:r>
              <a:rPr lang="zh-CN" altLang="zh-CN" sz="1200" kern="1200" dirty="0" smtClean="0">
                <a:solidFill>
                  <a:schemeClr val="tx1"/>
                </a:solidFill>
                <a:effectLst/>
                <a:latin typeface="Arial" charset="0"/>
                <a:ea typeface="宋体" pitchFamily="2" charset="-122"/>
                <a:cs typeface="+mn-cs"/>
              </a:rPr>
              <a:t>为从节点</a:t>
            </a:r>
            <a:r>
              <a:rPr lang="en-US" altLang="zh-CN" sz="1200" kern="1200" dirty="0" smtClean="0">
                <a:solidFill>
                  <a:schemeClr val="tx1"/>
                </a:solidFill>
                <a:effectLst/>
                <a:latin typeface="Arial" charset="0"/>
                <a:ea typeface="宋体" pitchFamily="2" charset="-122"/>
                <a:cs typeface="+mn-cs"/>
              </a:rPr>
              <a:t>j</a:t>
            </a:r>
            <a:r>
              <a:rPr lang="zh-CN" altLang="zh-CN" sz="1200" kern="1200" dirty="0" smtClean="0">
                <a:solidFill>
                  <a:schemeClr val="tx1"/>
                </a:solidFill>
                <a:effectLst/>
                <a:latin typeface="Arial" charset="0"/>
                <a:ea typeface="宋体" pitchFamily="2" charset="-122"/>
                <a:cs typeface="+mn-cs"/>
              </a:rPr>
              <a:t>坐标到节点</a:t>
            </a:r>
            <a:r>
              <a:rPr lang="en-US" altLang="zh-CN" sz="1200" i="1" kern="1200" dirty="0" err="1" smtClean="0">
                <a:solidFill>
                  <a:schemeClr val="tx1"/>
                </a:solidFill>
                <a:effectLst/>
                <a:latin typeface="Arial" charset="0"/>
                <a:ea typeface="宋体" pitchFamily="2" charset="-122"/>
                <a:cs typeface="+mn-cs"/>
              </a:rPr>
              <a:t>i</a:t>
            </a:r>
            <a:r>
              <a:rPr lang="zh-CN" altLang="zh-CN" sz="1200" kern="1200" dirty="0" smtClean="0">
                <a:solidFill>
                  <a:schemeClr val="tx1"/>
                </a:solidFill>
                <a:effectLst/>
                <a:latin typeface="Arial" charset="0"/>
                <a:ea typeface="宋体" pitchFamily="2" charset="-122"/>
                <a:cs typeface="+mn-cs"/>
              </a:rPr>
              <a:t>坐标的单位向量，</a:t>
            </a:r>
            <a:r>
              <a:rPr lang="en-US" altLang="zh-CN" sz="1200" i="1" kern="1200" dirty="0" err="1" smtClean="0">
                <a:solidFill>
                  <a:schemeClr val="tx1"/>
                </a:solidFill>
                <a:effectLst/>
                <a:latin typeface="Arial" charset="0"/>
                <a:ea typeface="宋体" pitchFamily="2" charset="-122"/>
                <a:cs typeface="+mn-cs"/>
              </a:rPr>
              <a:t>e</a:t>
            </a:r>
            <a:r>
              <a:rPr lang="en-US" altLang="zh-CN" sz="1200" i="1" kern="1200" baseline="-25000" dirty="0" err="1" smtClean="0">
                <a:solidFill>
                  <a:schemeClr val="tx1"/>
                </a:solidFill>
                <a:effectLst/>
                <a:latin typeface="Arial" charset="0"/>
                <a:ea typeface="宋体" pitchFamily="2" charset="-122"/>
                <a:cs typeface="+mn-cs"/>
              </a:rPr>
              <a:t>i</a:t>
            </a:r>
            <a:r>
              <a:rPr lang="zh-CN" altLang="zh-CN" sz="1200" kern="1200" dirty="0" smtClean="0">
                <a:solidFill>
                  <a:schemeClr val="tx1"/>
                </a:solidFill>
                <a:effectLst/>
                <a:latin typeface="Arial" charset="0"/>
                <a:ea typeface="宋体" pitchFamily="2" charset="-122"/>
                <a:cs typeface="+mn-cs"/>
              </a:rPr>
              <a:t>为节点</a:t>
            </a:r>
            <a:r>
              <a:rPr lang="en-US" altLang="zh-CN" sz="1200" i="1" kern="1200" dirty="0" err="1" smtClean="0">
                <a:solidFill>
                  <a:schemeClr val="tx1"/>
                </a:solidFill>
                <a:effectLst/>
                <a:latin typeface="Arial" charset="0"/>
                <a:ea typeface="宋体" pitchFamily="2" charset="-122"/>
                <a:cs typeface="+mn-cs"/>
              </a:rPr>
              <a:t>i</a:t>
            </a:r>
            <a:r>
              <a:rPr lang="zh-CN" altLang="zh-CN" sz="1200" kern="1200" dirty="0" smtClean="0">
                <a:solidFill>
                  <a:schemeClr val="tx1"/>
                </a:solidFill>
                <a:effectLst/>
                <a:latin typeface="Arial" charset="0"/>
                <a:ea typeface="宋体" pitchFamily="2" charset="-122"/>
                <a:cs typeface="+mn-cs"/>
              </a:rPr>
              <a:t>的误差因子，</a:t>
            </a:r>
            <a:r>
              <a:rPr lang="en-US" altLang="zh-CN" sz="1200" i="1" kern="1200" dirty="0" err="1" smtClean="0">
                <a:solidFill>
                  <a:schemeClr val="tx1"/>
                </a:solidFill>
                <a:effectLst/>
                <a:latin typeface="Arial" charset="0"/>
                <a:ea typeface="宋体" pitchFamily="2" charset="-122"/>
                <a:cs typeface="+mn-cs"/>
              </a:rPr>
              <a:t>c</a:t>
            </a:r>
            <a:r>
              <a:rPr lang="en-US" altLang="zh-CN" sz="1200" i="1" kern="1200" baseline="-25000" dirty="0" err="1" smtClean="0">
                <a:solidFill>
                  <a:schemeClr val="tx1"/>
                </a:solidFill>
                <a:effectLst/>
                <a:latin typeface="Arial" charset="0"/>
                <a:ea typeface="宋体" pitchFamily="2" charset="-122"/>
                <a:cs typeface="+mn-cs"/>
              </a:rPr>
              <a:t>e</a:t>
            </a:r>
            <a:r>
              <a:rPr lang="zh-CN" altLang="zh-CN" sz="1200" kern="1200" dirty="0" smtClean="0">
                <a:solidFill>
                  <a:schemeClr val="tx1"/>
                </a:solidFill>
                <a:effectLst/>
                <a:latin typeface="Arial" charset="0"/>
                <a:ea typeface="宋体" pitchFamily="2" charset="-122"/>
                <a:cs typeface="+mn-cs"/>
              </a:rPr>
              <a:t>和</a:t>
            </a:r>
            <a:r>
              <a:rPr lang="en-US" altLang="zh-CN" sz="1200" i="1" kern="1200" dirty="0" smtClean="0">
                <a:solidFill>
                  <a:schemeClr val="tx1"/>
                </a:solidFill>
                <a:effectLst/>
                <a:latin typeface="Arial" charset="0"/>
                <a:ea typeface="宋体" pitchFamily="2" charset="-122"/>
                <a:cs typeface="+mn-cs"/>
              </a:rPr>
              <a:t>c</a:t>
            </a:r>
            <a:r>
              <a:rPr lang="en-US" altLang="zh-CN" sz="1200" i="1" kern="1200" baseline="-25000" dirty="0" smtClean="0">
                <a:solidFill>
                  <a:schemeClr val="tx1"/>
                </a:solidFill>
                <a:effectLst/>
                <a:latin typeface="Arial" charset="0"/>
                <a:ea typeface="宋体" pitchFamily="2" charset="-122"/>
                <a:cs typeface="+mn-cs"/>
              </a:rPr>
              <a:t>c</a:t>
            </a:r>
            <a:r>
              <a:rPr lang="zh-CN" altLang="zh-CN" sz="1200" kern="1200" dirty="0" smtClean="0">
                <a:solidFill>
                  <a:schemeClr val="tx1"/>
                </a:solidFill>
                <a:effectLst/>
                <a:latin typeface="Arial" charset="0"/>
                <a:ea typeface="宋体" pitchFamily="2" charset="-122"/>
                <a:cs typeface="+mn-cs"/>
              </a:rPr>
              <a:t>为调节因子，其取值越大，则节点每次更新的程度越大。</a:t>
            </a:r>
            <a:endParaRPr lang="zh-CN" altLang="en-US" dirty="0"/>
          </a:p>
        </p:txBody>
      </p:sp>
      <p:sp>
        <p:nvSpPr>
          <p:cNvPr id="4" name="灯片编号占位符 3"/>
          <p:cNvSpPr>
            <a:spLocks noGrp="1"/>
          </p:cNvSpPr>
          <p:nvPr>
            <p:ph type="sldNum" sz="quarter" idx="10"/>
          </p:nvPr>
        </p:nvSpPr>
        <p:spPr/>
        <p:txBody>
          <a:bodyPr/>
          <a:lstStyle/>
          <a:p>
            <a:fld id="{C0562D09-F737-41CF-9316-452B7A81F254}" type="slidenum">
              <a:rPr lang="en-US" altLang="zh-CN" smtClean="0"/>
              <a:pPr/>
              <a:t>29</a:t>
            </a:fld>
            <a:endParaRPr lang="en-US" altLang="zh-CN"/>
          </a:p>
        </p:txBody>
      </p:sp>
    </p:spTree>
    <p:extLst>
      <p:ext uri="{BB962C8B-B14F-4D97-AF65-F5344CB8AC3E}">
        <p14:creationId xmlns:p14="http://schemas.microsoft.com/office/powerpoint/2010/main" val="32653332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562D09-F737-41CF-9316-452B7A81F254}" type="slidenum">
              <a:rPr lang="en-US" altLang="zh-CN" smtClean="0"/>
              <a:pPr/>
              <a:t>36</a:t>
            </a:fld>
            <a:endParaRPr lang="en-US" altLang="zh-CN"/>
          </a:p>
        </p:txBody>
      </p:sp>
    </p:spTree>
    <p:extLst>
      <p:ext uri="{BB962C8B-B14F-4D97-AF65-F5344CB8AC3E}">
        <p14:creationId xmlns:p14="http://schemas.microsoft.com/office/powerpoint/2010/main" val="14762669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00" dirty="0" smtClean="0">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endParaRPr lang="zh-CN" altLang="en-US" dirty="0" smtClean="0">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smtClean="0">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Arial" panose="020B0604020202020204" pitchFamily="34" charset="0"/>
            </a:endParaRPr>
          </a:p>
        </p:txBody>
      </p:sp>
    </p:spTree>
    <p:extLst>
      <p:ext uri="{BB962C8B-B14F-4D97-AF65-F5344CB8AC3E}">
        <p14:creationId xmlns:p14="http://schemas.microsoft.com/office/powerpoint/2010/main" val="3340417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Verdana" panose="020B0604030504040204" pitchFamily="34" charset="0"/>
                <a:ea typeface="宋体" panose="02010600030101010101" pitchFamily="2" charset="-122"/>
              </a:defRPr>
            </a:lvl1pPr>
            <a:lvl2pPr marL="742950" indent="-285750" eaLnBrk="0" hangingPunct="0">
              <a:defRPr sz="2400">
                <a:solidFill>
                  <a:schemeClr val="tx1"/>
                </a:solidFill>
                <a:latin typeface="Verdana" panose="020B0604030504040204" pitchFamily="34" charset="0"/>
                <a:ea typeface="宋体" panose="02010600030101010101" pitchFamily="2" charset="-122"/>
              </a:defRPr>
            </a:lvl2pPr>
            <a:lvl3pPr marL="1143000" indent="-228600" eaLnBrk="0" hangingPunct="0">
              <a:defRPr sz="2400">
                <a:solidFill>
                  <a:schemeClr val="tx1"/>
                </a:solidFill>
                <a:latin typeface="Verdana" panose="020B0604030504040204" pitchFamily="34" charset="0"/>
                <a:ea typeface="宋体" panose="02010600030101010101" pitchFamily="2" charset="-122"/>
              </a:defRPr>
            </a:lvl3pPr>
            <a:lvl4pPr marL="1600200" indent="-228600" eaLnBrk="0" hangingPunct="0">
              <a:defRPr sz="2400">
                <a:solidFill>
                  <a:schemeClr val="tx1"/>
                </a:solidFill>
                <a:latin typeface="Verdana" panose="020B0604030504040204" pitchFamily="34" charset="0"/>
                <a:ea typeface="宋体" panose="02010600030101010101" pitchFamily="2" charset="-122"/>
              </a:defRPr>
            </a:lvl4pPr>
            <a:lvl5pPr marL="2057400" indent="-228600" eaLnBrk="0" hangingPunct="0">
              <a:defRPr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9pPr>
          </a:lstStyle>
          <a:p>
            <a:pPr algn="r" eaLnBrk="1" hangingPunct="1"/>
            <a:fld id="{EBADF64A-AC4F-4AEB-BA79-18D2DCAFE158}" type="slidenum">
              <a:rPr lang="en-US" altLang="zh-CN" sz="1200">
                <a:latin typeface="Arial" panose="020B0604020202020204" pitchFamily="34" charset="0"/>
              </a:rPr>
              <a:pPr algn="r" eaLnBrk="1" hangingPunct="1"/>
              <a:t>6</a:t>
            </a:fld>
            <a:endParaRPr lang="en-US" altLang="zh-CN" sz="1200">
              <a:latin typeface="Arial" panose="020B0604020202020204" pitchFamily="34"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742950" lvl="1" indent="-285750"/>
            <a:endParaRPr lang="zh-CN" altLang="zh-CN" dirty="0" smtClean="0">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Verdana" panose="020B0604030504040204" pitchFamily="34" charset="0"/>
                <a:ea typeface="宋体" panose="02010600030101010101" pitchFamily="2" charset="-122"/>
              </a:defRPr>
            </a:lvl1pPr>
            <a:lvl2pPr marL="742950" indent="-285750" eaLnBrk="0" hangingPunct="0">
              <a:defRPr sz="2400">
                <a:solidFill>
                  <a:schemeClr val="tx1"/>
                </a:solidFill>
                <a:latin typeface="Verdana" panose="020B0604030504040204" pitchFamily="34" charset="0"/>
                <a:ea typeface="宋体" panose="02010600030101010101" pitchFamily="2" charset="-122"/>
              </a:defRPr>
            </a:lvl2pPr>
            <a:lvl3pPr marL="1143000" indent="-228600" eaLnBrk="0" hangingPunct="0">
              <a:defRPr sz="2400">
                <a:solidFill>
                  <a:schemeClr val="tx1"/>
                </a:solidFill>
                <a:latin typeface="Verdana" panose="020B0604030504040204" pitchFamily="34" charset="0"/>
                <a:ea typeface="宋体" panose="02010600030101010101" pitchFamily="2" charset="-122"/>
              </a:defRPr>
            </a:lvl3pPr>
            <a:lvl4pPr marL="1600200" indent="-228600" eaLnBrk="0" hangingPunct="0">
              <a:defRPr sz="2400">
                <a:solidFill>
                  <a:schemeClr val="tx1"/>
                </a:solidFill>
                <a:latin typeface="Verdana" panose="020B0604030504040204" pitchFamily="34" charset="0"/>
                <a:ea typeface="宋体" panose="02010600030101010101" pitchFamily="2" charset="-122"/>
              </a:defRPr>
            </a:lvl4pPr>
            <a:lvl5pPr marL="2057400" indent="-228600" eaLnBrk="0" hangingPunct="0">
              <a:defRPr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9pPr>
          </a:lstStyle>
          <a:p>
            <a:pPr algn="r" eaLnBrk="1" hangingPunct="1"/>
            <a:fld id="{EBADF64A-AC4F-4AEB-BA79-18D2DCAFE158}" type="slidenum">
              <a:rPr lang="en-US" altLang="zh-CN" sz="1200">
                <a:latin typeface="Arial" panose="020B0604020202020204" pitchFamily="34" charset="0"/>
              </a:rPr>
              <a:pPr algn="r" eaLnBrk="1" hangingPunct="1"/>
              <a:t>7</a:t>
            </a:fld>
            <a:endParaRPr lang="en-US" altLang="zh-CN" sz="1200">
              <a:latin typeface="Arial" panose="020B0604020202020204" pitchFamily="34"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742950" lvl="1" indent="-285750"/>
            <a:endParaRPr lang="zh-CN" altLang="zh-CN" dirty="0" smtClean="0">
              <a:latin typeface="Arial" panose="020B0604020202020204" pitchFamily="34" charset="0"/>
            </a:endParaRPr>
          </a:p>
        </p:txBody>
      </p:sp>
    </p:spTree>
    <p:extLst>
      <p:ext uri="{BB962C8B-B14F-4D97-AF65-F5344CB8AC3E}">
        <p14:creationId xmlns:p14="http://schemas.microsoft.com/office/powerpoint/2010/main" val="947246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Verdana" panose="020B0604030504040204" pitchFamily="34" charset="0"/>
                <a:ea typeface="宋体" panose="02010600030101010101" pitchFamily="2" charset="-122"/>
              </a:defRPr>
            </a:lvl1pPr>
            <a:lvl2pPr marL="742950" indent="-285750" eaLnBrk="0" hangingPunct="0">
              <a:defRPr sz="2400">
                <a:solidFill>
                  <a:schemeClr val="tx1"/>
                </a:solidFill>
                <a:latin typeface="Verdana" panose="020B0604030504040204" pitchFamily="34" charset="0"/>
                <a:ea typeface="宋体" panose="02010600030101010101" pitchFamily="2" charset="-122"/>
              </a:defRPr>
            </a:lvl2pPr>
            <a:lvl3pPr marL="1143000" indent="-228600" eaLnBrk="0" hangingPunct="0">
              <a:defRPr sz="2400">
                <a:solidFill>
                  <a:schemeClr val="tx1"/>
                </a:solidFill>
                <a:latin typeface="Verdana" panose="020B0604030504040204" pitchFamily="34" charset="0"/>
                <a:ea typeface="宋体" panose="02010600030101010101" pitchFamily="2" charset="-122"/>
              </a:defRPr>
            </a:lvl3pPr>
            <a:lvl4pPr marL="1600200" indent="-228600" eaLnBrk="0" hangingPunct="0">
              <a:defRPr sz="2400">
                <a:solidFill>
                  <a:schemeClr val="tx1"/>
                </a:solidFill>
                <a:latin typeface="Verdana" panose="020B0604030504040204" pitchFamily="34" charset="0"/>
                <a:ea typeface="宋体" panose="02010600030101010101" pitchFamily="2" charset="-122"/>
              </a:defRPr>
            </a:lvl4pPr>
            <a:lvl5pPr marL="2057400" indent="-228600" eaLnBrk="0" hangingPunct="0">
              <a:defRPr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9pPr>
          </a:lstStyle>
          <a:p>
            <a:pPr algn="r" eaLnBrk="1" hangingPunct="1"/>
            <a:fld id="{AE443297-D593-4C1A-A319-655495BFEFB0}" type="slidenum">
              <a:rPr lang="en-US" altLang="zh-CN" sz="1200">
                <a:latin typeface="Arial" panose="020B0604020202020204" pitchFamily="34" charset="0"/>
              </a:rPr>
              <a:pPr algn="r" eaLnBrk="1" hangingPunct="1"/>
              <a:t>8</a:t>
            </a:fld>
            <a:endParaRPr lang="en-US" altLang="zh-CN" sz="1200">
              <a:latin typeface="Arial" panose="020B0604020202020204" pitchFamily="34"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sz="1200" kern="1200" dirty="0" smtClean="0">
                <a:solidFill>
                  <a:schemeClr val="tx1"/>
                </a:solidFill>
                <a:effectLst/>
                <a:latin typeface="Arial" charset="0"/>
                <a:ea typeface="宋体" pitchFamily="2" charset="-122"/>
                <a:cs typeface="+mn-cs"/>
              </a:rPr>
              <a:t>首先，在北斗高精度时空信息感知理论与方法的指导下，探索北斗高精度定位时间同步技术，建立整网高精度时间同步数学模型，突破北斗高精度定位时间同步终端关键技术；研究与网络融合的终端集成技术，构建基于北斗卫星导航系统的网络空间高精度时空体系。研究系统监测评估理论，突破系统完备性监测技术，实现对时空信息精度的实时监测和评估，确保所构建精准时空体系的可靠性。 </a:t>
            </a:r>
          </a:p>
          <a:p>
            <a:r>
              <a:rPr lang="zh-CN" altLang="zh-CN" sz="1200" kern="1200" dirty="0" smtClean="0">
                <a:solidFill>
                  <a:schemeClr val="tx1"/>
                </a:solidFill>
                <a:effectLst/>
                <a:latin typeface="Arial" charset="0"/>
                <a:ea typeface="宋体" pitchFamily="2" charset="-122"/>
                <a:cs typeface="+mn-cs"/>
              </a:rPr>
              <a:t>然后，基于高精度时空体系，从网络信息与网络空间两个层次研究精准时空信息的融合理论。一方面，研究网络信息单元中精准时空标识的嵌入，修改现有网络协议，改时间戳为“时空戳”，实现对信息的空间精准定位。另一方面，从几何与逻辑两个角度研究网络信息空间的表征与建模，实现基于精准时空信息的网络坐标系统以及信息空间的时空统一建模。设计分布式、地域邻近聚类的分层式网络坐标计算系统，采用矩阵分解模型的计算方法，降低因</a:t>
            </a:r>
            <a:r>
              <a:rPr lang="en-US" altLang="zh-CN" sz="1200" kern="1200" dirty="0" smtClean="0">
                <a:solidFill>
                  <a:schemeClr val="tx1"/>
                </a:solidFill>
                <a:effectLst/>
                <a:latin typeface="Arial" charset="0"/>
                <a:ea typeface="宋体" pitchFamily="2" charset="-122"/>
                <a:cs typeface="+mn-cs"/>
              </a:rPr>
              <a:t>TIV</a:t>
            </a:r>
            <a:r>
              <a:rPr lang="zh-CN" altLang="zh-CN" sz="1200" kern="1200" dirty="0" smtClean="0">
                <a:solidFill>
                  <a:schemeClr val="tx1"/>
                </a:solidFill>
                <a:effectLst/>
                <a:latin typeface="Arial" charset="0"/>
                <a:ea typeface="宋体" pitchFamily="2" charset="-122"/>
                <a:cs typeface="+mn-cs"/>
              </a:rPr>
              <a:t>因素带来的预测误差，探索利用移动设备实时定位能力提供精确度补偿的网络坐标计算方法。 </a:t>
            </a:r>
            <a:endParaRPr lang="zh-CN" altLang="en-US" dirty="0" smtClean="0">
              <a:latin typeface="Arial" panose="020B0604020202020204" pitchFamily="34" charset="0"/>
            </a:endParaRPr>
          </a:p>
          <a:p>
            <a:endParaRPr lang="zh-CN" altLang="en-US" dirty="0" smtClean="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11-1"/>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3505200"/>
            <a:ext cx="9144000" cy="335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AutoShape 7"/>
          <p:cNvSpPr>
            <a:spLocks noChangeArrowheads="1"/>
          </p:cNvSpPr>
          <p:nvPr/>
        </p:nvSpPr>
        <p:spPr bwMode="auto">
          <a:xfrm>
            <a:off x="685800" y="2393950"/>
            <a:ext cx="7772400"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a:defRPr/>
            </a:pPr>
            <a:endParaRPr lang="zh-CN" altLang="zh-CN">
              <a:latin typeface="Times New Roman" pitchFamily="18" charset="0"/>
            </a:endParaRPr>
          </a:p>
        </p:txBody>
      </p:sp>
      <p:sp>
        <p:nvSpPr>
          <p:cNvPr id="46082" name="Rectangle 2"/>
          <p:cNvSpPr>
            <a:spLocks noGrp="1" noChangeArrowheads="1"/>
          </p:cNvSpPr>
          <p:nvPr>
            <p:ph type="ctrTitle"/>
          </p:nvPr>
        </p:nvSpPr>
        <p:spPr bwMode="auto">
          <a:xfrm>
            <a:off x="685800" y="990600"/>
            <a:ext cx="7772400" cy="13716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lvl1pPr>
              <a:defRPr sz="4000"/>
            </a:lvl1pPr>
          </a:lstStyle>
          <a:p>
            <a:r>
              <a:rPr lang="zh-CN" altLang="en-US"/>
              <a:t>单击此处编辑母版标题样式</a:t>
            </a:r>
          </a:p>
        </p:txBody>
      </p:sp>
      <p:sp>
        <p:nvSpPr>
          <p:cNvPr id="46083" name="Rectangle 3"/>
          <p:cNvSpPr>
            <a:spLocks noGrp="1" noChangeArrowheads="1"/>
          </p:cNvSpPr>
          <p:nvPr>
            <p:ph type="subTitle" idx="1"/>
          </p:nvPr>
        </p:nvSpPr>
        <p:spPr bwMode="auto">
          <a:xfrm>
            <a:off x="1447800" y="3429000"/>
            <a:ext cx="7010400" cy="16002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marL="0" indent="0">
              <a:buFont typeface="Wingdings" pitchFamily="2" charset="2"/>
              <a:buNone/>
              <a:defRPr sz="2800"/>
            </a:lvl1pPr>
          </a:lstStyle>
          <a:p>
            <a:r>
              <a:rPr lang="zh-CN" altLang="en-US"/>
              <a:t>单击此处编辑母版副标题样式</a:t>
            </a:r>
          </a:p>
        </p:txBody>
      </p:sp>
      <p:sp>
        <p:nvSpPr>
          <p:cNvPr id="6" name="Rectangle 4"/>
          <p:cNvSpPr>
            <a:spLocks noGrp="1" noChangeArrowheads="1"/>
          </p:cNvSpPr>
          <p:nvPr>
            <p:ph type="dt" sz="half" idx="10"/>
          </p:nvPr>
        </p:nvSpPr>
        <p:spPr>
          <a:xfrm>
            <a:off x="685800" y="6248400"/>
            <a:ext cx="1905000" cy="457200"/>
          </a:xfrm>
          <a:prstGeom prst="rect">
            <a:avLst/>
          </a:prstGeom>
        </p:spPr>
        <p:txBody>
          <a:bodyPr/>
          <a:lstStyle>
            <a:lvl1pPr algn="l">
              <a:defRPr/>
            </a:lvl1pPr>
          </a:lstStyle>
          <a:p>
            <a:pPr>
              <a:defRPr/>
            </a:pPr>
            <a:r>
              <a:rPr lang="en-US" altLang="zh-CN" dirty="0" smtClean="0"/>
              <a:t>2018-5-24</a:t>
            </a:r>
            <a:endParaRPr lang="en-US" altLang="zh-CN" dirty="0"/>
          </a:p>
        </p:txBody>
      </p:sp>
      <p:sp>
        <p:nvSpPr>
          <p:cNvPr id="7" name="Rectangle 5"/>
          <p:cNvSpPr>
            <a:spLocks noGrp="1" noChangeArrowheads="1"/>
          </p:cNvSpPr>
          <p:nvPr>
            <p:ph type="ftr" sz="quarter" idx="11"/>
          </p:nvPr>
        </p:nvSpPr>
        <p:spPr>
          <a:xfrm>
            <a:off x="3124200" y="6248400"/>
            <a:ext cx="2895600" cy="457200"/>
          </a:xfrm>
        </p:spPr>
        <p:txBody>
          <a:bodyPr/>
          <a:lstStyle>
            <a:lvl1pPr>
              <a:defRPr/>
            </a:lvl1pPr>
          </a:lstStyle>
          <a:p>
            <a:pPr>
              <a:defRPr/>
            </a:pPr>
            <a:r>
              <a:rPr lang="zh-CN" altLang="en-US" dirty="0"/>
              <a:t>武汉</a:t>
            </a:r>
            <a:r>
              <a:rPr lang="zh-CN" altLang="en-US" dirty="0" smtClean="0"/>
              <a:t>大学计算机学院</a:t>
            </a:r>
            <a:endParaRPr lang="zh-CN" altLang="en-US" dirty="0"/>
          </a:p>
        </p:txBody>
      </p:sp>
      <p:sp>
        <p:nvSpPr>
          <p:cNvPr id="8" name="Rectangle 6"/>
          <p:cNvSpPr>
            <a:spLocks noGrp="1" noChangeArrowheads="1"/>
          </p:cNvSpPr>
          <p:nvPr>
            <p:ph type="sldNum" sz="quarter" idx="12"/>
          </p:nvPr>
        </p:nvSpPr>
        <p:spPr bwMode="auto">
          <a:xfrm>
            <a:off x="6553200" y="6248400"/>
            <a:ext cx="19050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fld id="{F3A0E347-0EB0-4B0A-A1BB-406369B8D859}" type="slidenum">
              <a:rPr lang="en-US" altLang="zh-CN"/>
              <a:pPr/>
              <a:t>‹#›</a:t>
            </a:fld>
            <a:endParaRPr lang="en-US" altLang="zh-CN"/>
          </a:p>
        </p:txBody>
      </p:sp>
    </p:spTree>
    <p:extLst>
      <p:ext uri="{BB962C8B-B14F-4D97-AF65-F5344CB8AC3E}">
        <p14:creationId xmlns:p14="http://schemas.microsoft.com/office/powerpoint/2010/main" val="9882351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a:xfrm>
            <a:off x="6553200" y="6248400"/>
            <a:ext cx="1981200" cy="476250"/>
          </a:xfrm>
          <a:prstGeom prst="rect">
            <a:avLst/>
          </a:prstGeom>
        </p:spPr>
        <p:txBody>
          <a:bodyPr/>
          <a:lstStyle>
            <a:lvl1pPr>
              <a:defRPr/>
            </a:lvl1pPr>
          </a:lstStyle>
          <a:p>
            <a:pPr>
              <a:defRPr/>
            </a:pPr>
            <a:r>
              <a:rPr lang="en-US" altLang="zh-CN" dirty="0" smtClean="0"/>
              <a:t>2018-5-24</a:t>
            </a:r>
            <a:endParaRPr lang="en-US" altLang="zh-CN" dirty="0"/>
          </a:p>
        </p:txBody>
      </p:sp>
      <p:sp>
        <p:nvSpPr>
          <p:cNvPr id="5" name="Rectangle 7"/>
          <p:cNvSpPr>
            <a:spLocks noGrp="1" noChangeArrowheads="1"/>
          </p:cNvSpPr>
          <p:nvPr>
            <p:ph type="ftr" sz="quarter" idx="11"/>
          </p:nvPr>
        </p:nvSpPr>
        <p:spPr/>
        <p:txBody>
          <a:bodyPr/>
          <a:lstStyle>
            <a:lvl1pPr>
              <a:defRPr/>
            </a:lvl1pPr>
          </a:lstStyle>
          <a:p>
            <a:pPr>
              <a:defRPr/>
            </a:pPr>
            <a:r>
              <a:rPr lang="zh-CN" altLang="en-US" dirty="0"/>
              <a:t>武汉</a:t>
            </a:r>
            <a:r>
              <a:rPr lang="zh-CN" altLang="en-US" dirty="0" smtClean="0"/>
              <a:t>大学计算机学院</a:t>
            </a:r>
            <a:endParaRPr lang="zh-CN" altLang="en-US" dirty="0"/>
          </a:p>
        </p:txBody>
      </p:sp>
    </p:spTree>
    <p:extLst>
      <p:ext uri="{BB962C8B-B14F-4D97-AF65-F5344CB8AC3E}">
        <p14:creationId xmlns:p14="http://schemas.microsoft.com/office/powerpoint/2010/main" val="242921970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a:xfrm>
            <a:off x="6553200" y="6248400"/>
            <a:ext cx="1981200" cy="476250"/>
          </a:xfrm>
          <a:prstGeom prst="rect">
            <a:avLst/>
          </a:prstGeom>
        </p:spPr>
        <p:txBody>
          <a:bodyPr/>
          <a:lstStyle>
            <a:lvl1pPr>
              <a:defRPr/>
            </a:lvl1pPr>
          </a:lstStyle>
          <a:p>
            <a:pPr>
              <a:defRPr/>
            </a:pPr>
            <a:r>
              <a:rPr lang="en-US" altLang="zh-CN" dirty="0" smtClean="0"/>
              <a:t>2018-5-24</a:t>
            </a:r>
            <a:endParaRPr lang="en-US" altLang="zh-CN" dirty="0"/>
          </a:p>
        </p:txBody>
      </p:sp>
      <p:sp>
        <p:nvSpPr>
          <p:cNvPr id="5" name="Rectangle 7"/>
          <p:cNvSpPr>
            <a:spLocks noGrp="1" noChangeArrowheads="1"/>
          </p:cNvSpPr>
          <p:nvPr>
            <p:ph type="ftr" sz="quarter" idx="11"/>
          </p:nvPr>
        </p:nvSpPr>
        <p:spPr/>
        <p:txBody>
          <a:bodyPr/>
          <a:lstStyle>
            <a:lvl1pPr>
              <a:defRPr/>
            </a:lvl1pPr>
          </a:lstStyle>
          <a:p>
            <a:pPr>
              <a:defRPr/>
            </a:pPr>
            <a:r>
              <a:rPr lang="zh-CN" altLang="en-US" dirty="0"/>
              <a:t>武汉</a:t>
            </a:r>
            <a:r>
              <a:rPr lang="zh-CN" altLang="en-US" dirty="0" smtClean="0"/>
              <a:t>大学计算机学院</a:t>
            </a:r>
            <a:endParaRPr lang="zh-CN" altLang="en-US" dirty="0"/>
          </a:p>
        </p:txBody>
      </p:sp>
    </p:spTree>
    <p:extLst>
      <p:ext uri="{BB962C8B-B14F-4D97-AF65-F5344CB8AC3E}">
        <p14:creationId xmlns:p14="http://schemas.microsoft.com/office/powerpoint/2010/main" val="170269724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533400"/>
            <a:ext cx="8229600" cy="884238"/>
          </a:xfrm>
          <a:prstGeom prst="rect">
            <a:avLst/>
          </a:prstGeom>
        </p:spPr>
        <p:txBody>
          <a:bodyPr/>
          <a:lstStyle>
            <a:lvl1pPr>
              <a:defRPr>
                <a:latin typeface="黑体" pitchFamily="2" charset="-122"/>
                <a:ea typeface="黑体"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457200" y="1600200"/>
            <a:ext cx="8229600" cy="4525963"/>
          </a:xfrm>
          <a:prstGeom prst="rect">
            <a:avLst/>
          </a:prstGeom>
        </p:spPr>
        <p:txBody>
          <a:bodyPr/>
          <a:lstStyle>
            <a:lvl1pPr>
              <a:defRPr>
                <a:latin typeface="黑体" pitchFamily="2" charset="-122"/>
                <a:ea typeface="黑体" pitchFamily="2" charset="-122"/>
              </a:defRPr>
            </a:lvl1pPr>
            <a:lvl2pPr>
              <a:defRPr>
                <a:latin typeface="黑体" pitchFamily="2" charset="-122"/>
                <a:ea typeface="黑体" pitchFamily="2" charset="-122"/>
              </a:defRPr>
            </a:lvl2pPr>
            <a:lvl3pPr>
              <a:defRPr>
                <a:latin typeface="黑体" pitchFamily="2" charset="-122"/>
                <a:ea typeface="黑体" pitchFamily="2" charset="-122"/>
              </a:defRPr>
            </a:lvl3pPr>
            <a:lvl4pPr>
              <a:defRPr>
                <a:latin typeface="黑体" pitchFamily="2" charset="-122"/>
                <a:ea typeface="黑体" pitchFamily="2" charset="-122"/>
              </a:defRPr>
            </a:lvl4pPr>
            <a:lvl5pPr>
              <a:defRPr>
                <a:latin typeface="黑体" pitchFamily="2" charset="-122"/>
                <a:ea typeface="黑体"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7"/>
          <p:cNvSpPr>
            <a:spLocks noGrp="1" noChangeArrowheads="1"/>
          </p:cNvSpPr>
          <p:nvPr>
            <p:ph type="ftr" sz="quarter" idx="10"/>
          </p:nvPr>
        </p:nvSpPr>
        <p:spPr>
          <a:xfrm>
            <a:off x="2514600" y="6245225"/>
            <a:ext cx="3505200" cy="476250"/>
          </a:xfrm>
        </p:spPr>
        <p:txBody>
          <a:bodyPr/>
          <a:lstStyle>
            <a:lvl1pPr>
              <a:defRPr/>
            </a:lvl1pPr>
          </a:lstStyle>
          <a:p>
            <a:pPr>
              <a:defRPr/>
            </a:pPr>
            <a:r>
              <a:rPr lang="zh-CN" altLang="en-US" dirty="0"/>
              <a:t>武汉</a:t>
            </a:r>
            <a:r>
              <a:rPr lang="zh-CN" altLang="en-US" dirty="0" smtClean="0"/>
              <a:t>大学计算机学院</a:t>
            </a:r>
            <a:endParaRPr lang="zh-CN" altLang="en-US" dirty="0"/>
          </a:p>
        </p:txBody>
      </p:sp>
    </p:spTree>
    <p:extLst>
      <p:ext uri="{BB962C8B-B14F-4D97-AF65-F5344CB8AC3E}">
        <p14:creationId xmlns:p14="http://schemas.microsoft.com/office/powerpoint/2010/main" val="250985587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dt" sz="half" idx="10"/>
          </p:nvPr>
        </p:nvSpPr>
        <p:spPr>
          <a:xfrm>
            <a:off x="6553200" y="6248400"/>
            <a:ext cx="1981200" cy="476250"/>
          </a:xfrm>
          <a:prstGeom prst="rect">
            <a:avLst/>
          </a:prstGeom>
        </p:spPr>
        <p:txBody>
          <a:bodyPr/>
          <a:lstStyle>
            <a:lvl1pPr>
              <a:defRPr/>
            </a:lvl1pPr>
          </a:lstStyle>
          <a:p>
            <a:pPr>
              <a:defRPr/>
            </a:pPr>
            <a:r>
              <a:rPr lang="en-US" altLang="zh-CN" dirty="0" smtClean="0"/>
              <a:t>2018-5-24</a:t>
            </a:r>
            <a:endParaRPr lang="en-US" altLang="zh-CN" dirty="0"/>
          </a:p>
        </p:txBody>
      </p:sp>
      <p:sp>
        <p:nvSpPr>
          <p:cNvPr id="5" name="Rectangle 7"/>
          <p:cNvSpPr>
            <a:spLocks noGrp="1" noChangeArrowheads="1"/>
          </p:cNvSpPr>
          <p:nvPr>
            <p:ph type="ftr" sz="quarter" idx="11"/>
          </p:nvPr>
        </p:nvSpPr>
        <p:spPr/>
        <p:txBody>
          <a:bodyPr/>
          <a:lstStyle>
            <a:lvl1pPr>
              <a:defRPr/>
            </a:lvl1pPr>
          </a:lstStyle>
          <a:p>
            <a:pPr>
              <a:defRPr/>
            </a:pPr>
            <a:r>
              <a:rPr lang="zh-CN" altLang="en-US" dirty="0"/>
              <a:t>武汉</a:t>
            </a:r>
            <a:r>
              <a:rPr lang="zh-CN" altLang="en-US" dirty="0" smtClean="0"/>
              <a:t>大学计算机学院</a:t>
            </a:r>
            <a:endParaRPr lang="zh-CN" altLang="en-US" dirty="0"/>
          </a:p>
        </p:txBody>
      </p:sp>
    </p:spTree>
    <p:extLst>
      <p:ext uri="{BB962C8B-B14F-4D97-AF65-F5344CB8AC3E}">
        <p14:creationId xmlns:p14="http://schemas.microsoft.com/office/powerpoint/2010/main" val="130481031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dt" sz="half" idx="10"/>
          </p:nvPr>
        </p:nvSpPr>
        <p:spPr>
          <a:xfrm>
            <a:off x="6553200" y="6248400"/>
            <a:ext cx="1981200" cy="476250"/>
          </a:xfrm>
          <a:prstGeom prst="rect">
            <a:avLst/>
          </a:prstGeom>
        </p:spPr>
        <p:txBody>
          <a:bodyPr/>
          <a:lstStyle>
            <a:lvl1pPr>
              <a:defRPr/>
            </a:lvl1pPr>
          </a:lstStyle>
          <a:p>
            <a:pPr>
              <a:defRPr/>
            </a:pPr>
            <a:r>
              <a:rPr lang="en-US" altLang="zh-CN" dirty="0" smtClean="0"/>
              <a:t>2018-5-24</a:t>
            </a:r>
            <a:endParaRPr lang="en-US" altLang="zh-CN" dirty="0"/>
          </a:p>
        </p:txBody>
      </p:sp>
      <p:sp>
        <p:nvSpPr>
          <p:cNvPr id="6" name="Rectangle 7"/>
          <p:cNvSpPr>
            <a:spLocks noGrp="1" noChangeArrowheads="1"/>
          </p:cNvSpPr>
          <p:nvPr>
            <p:ph type="ftr" sz="quarter" idx="11"/>
          </p:nvPr>
        </p:nvSpPr>
        <p:spPr/>
        <p:txBody>
          <a:bodyPr/>
          <a:lstStyle>
            <a:lvl1pPr>
              <a:defRPr/>
            </a:lvl1pPr>
          </a:lstStyle>
          <a:p>
            <a:pPr>
              <a:defRPr/>
            </a:pPr>
            <a:r>
              <a:rPr lang="zh-CN" altLang="en-US" dirty="0"/>
              <a:t>武汉</a:t>
            </a:r>
            <a:r>
              <a:rPr lang="zh-CN" altLang="en-US" dirty="0" smtClean="0"/>
              <a:t>大学计算机学院</a:t>
            </a:r>
            <a:endParaRPr lang="zh-CN" altLang="en-US" dirty="0"/>
          </a:p>
        </p:txBody>
      </p:sp>
    </p:spTree>
    <p:extLst>
      <p:ext uri="{BB962C8B-B14F-4D97-AF65-F5344CB8AC3E}">
        <p14:creationId xmlns:p14="http://schemas.microsoft.com/office/powerpoint/2010/main" val="205471567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dt" sz="half" idx="10"/>
          </p:nvPr>
        </p:nvSpPr>
        <p:spPr>
          <a:xfrm>
            <a:off x="6553200" y="6248400"/>
            <a:ext cx="1981200" cy="476250"/>
          </a:xfrm>
          <a:prstGeom prst="rect">
            <a:avLst/>
          </a:prstGeom>
        </p:spPr>
        <p:txBody>
          <a:bodyPr/>
          <a:lstStyle>
            <a:lvl1pPr>
              <a:defRPr/>
            </a:lvl1pPr>
          </a:lstStyle>
          <a:p>
            <a:pPr>
              <a:defRPr/>
            </a:pPr>
            <a:r>
              <a:rPr lang="en-US" altLang="zh-CN" dirty="0" smtClean="0"/>
              <a:t>2018-5-24</a:t>
            </a:r>
            <a:endParaRPr lang="en-US" altLang="zh-CN" dirty="0"/>
          </a:p>
        </p:txBody>
      </p:sp>
      <p:sp>
        <p:nvSpPr>
          <p:cNvPr id="8" name="Rectangle 7"/>
          <p:cNvSpPr>
            <a:spLocks noGrp="1" noChangeArrowheads="1"/>
          </p:cNvSpPr>
          <p:nvPr>
            <p:ph type="ftr" sz="quarter" idx="11"/>
          </p:nvPr>
        </p:nvSpPr>
        <p:spPr/>
        <p:txBody>
          <a:bodyPr/>
          <a:lstStyle>
            <a:lvl1pPr>
              <a:defRPr/>
            </a:lvl1pPr>
          </a:lstStyle>
          <a:p>
            <a:pPr>
              <a:defRPr/>
            </a:pPr>
            <a:r>
              <a:rPr lang="zh-CN" altLang="en-US" dirty="0"/>
              <a:t>武汉</a:t>
            </a:r>
            <a:r>
              <a:rPr lang="zh-CN" altLang="en-US" dirty="0" smtClean="0"/>
              <a:t>大学计算机学院</a:t>
            </a:r>
            <a:endParaRPr lang="zh-CN" altLang="en-US" dirty="0"/>
          </a:p>
        </p:txBody>
      </p:sp>
    </p:spTree>
    <p:extLst>
      <p:ext uri="{BB962C8B-B14F-4D97-AF65-F5344CB8AC3E}">
        <p14:creationId xmlns:p14="http://schemas.microsoft.com/office/powerpoint/2010/main" val="248954989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Rectangle 6"/>
          <p:cNvSpPr>
            <a:spLocks noGrp="1" noChangeArrowheads="1"/>
          </p:cNvSpPr>
          <p:nvPr>
            <p:ph type="dt" sz="half" idx="10"/>
          </p:nvPr>
        </p:nvSpPr>
        <p:spPr>
          <a:xfrm>
            <a:off x="6553200" y="6248400"/>
            <a:ext cx="1981200" cy="476250"/>
          </a:xfrm>
          <a:prstGeom prst="rect">
            <a:avLst/>
          </a:prstGeom>
        </p:spPr>
        <p:txBody>
          <a:bodyPr/>
          <a:lstStyle>
            <a:lvl1pPr>
              <a:defRPr/>
            </a:lvl1pPr>
          </a:lstStyle>
          <a:p>
            <a:pPr>
              <a:defRPr/>
            </a:pPr>
            <a:r>
              <a:rPr lang="en-US" altLang="zh-CN" dirty="0" smtClean="0"/>
              <a:t>2018-5-24</a:t>
            </a:r>
            <a:endParaRPr lang="en-US" altLang="zh-CN" dirty="0"/>
          </a:p>
        </p:txBody>
      </p:sp>
      <p:sp>
        <p:nvSpPr>
          <p:cNvPr id="4" name="Rectangle 7"/>
          <p:cNvSpPr>
            <a:spLocks noGrp="1" noChangeArrowheads="1"/>
          </p:cNvSpPr>
          <p:nvPr>
            <p:ph type="ftr" sz="quarter" idx="11"/>
          </p:nvPr>
        </p:nvSpPr>
        <p:spPr/>
        <p:txBody>
          <a:bodyPr/>
          <a:lstStyle>
            <a:lvl1pPr>
              <a:defRPr/>
            </a:lvl1pPr>
          </a:lstStyle>
          <a:p>
            <a:pPr>
              <a:defRPr/>
            </a:pPr>
            <a:r>
              <a:rPr lang="zh-CN" altLang="en-US" dirty="0"/>
              <a:t>武汉</a:t>
            </a:r>
            <a:r>
              <a:rPr lang="zh-CN" altLang="en-US" dirty="0" smtClean="0"/>
              <a:t>大学计算机学院</a:t>
            </a:r>
            <a:endParaRPr lang="zh-CN" altLang="en-US" dirty="0"/>
          </a:p>
        </p:txBody>
      </p:sp>
    </p:spTree>
    <p:extLst>
      <p:ext uri="{BB962C8B-B14F-4D97-AF65-F5344CB8AC3E}">
        <p14:creationId xmlns:p14="http://schemas.microsoft.com/office/powerpoint/2010/main" val="226558684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xfrm>
            <a:off x="6553200" y="6248400"/>
            <a:ext cx="1981200" cy="476250"/>
          </a:xfrm>
          <a:prstGeom prst="rect">
            <a:avLst/>
          </a:prstGeom>
        </p:spPr>
        <p:txBody>
          <a:bodyPr/>
          <a:lstStyle>
            <a:lvl1pPr>
              <a:defRPr/>
            </a:lvl1pPr>
          </a:lstStyle>
          <a:p>
            <a:pPr>
              <a:defRPr/>
            </a:pPr>
            <a:r>
              <a:rPr lang="en-US" altLang="zh-CN"/>
              <a:t>2010-5-24</a:t>
            </a:r>
          </a:p>
        </p:txBody>
      </p:sp>
      <p:sp>
        <p:nvSpPr>
          <p:cNvPr id="3" name="Rectangle 7"/>
          <p:cNvSpPr>
            <a:spLocks noGrp="1" noChangeArrowheads="1"/>
          </p:cNvSpPr>
          <p:nvPr>
            <p:ph type="ftr" sz="quarter" idx="11"/>
          </p:nvPr>
        </p:nvSpPr>
        <p:spPr/>
        <p:txBody>
          <a:bodyPr/>
          <a:lstStyle>
            <a:lvl1pPr>
              <a:defRPr/>
            </a:lvl1pPr>
          </a:lstStyle>
          <a:p>
            <a:pPr>
              <a:defRPr/>
            </a:pPr>
            <a:r>
              <a:rPr lang="zh-CN" altLang="en-US" dirty="0"/>
              <a:t>武汉</a:t>
            </a:r>
            <a:r>
              <a:rPr lang="zh-CN" altLang="en-US" dirty="0" smtClean="0"/>
              <a:t>大学计算机学院</a:t>
            </a:r>
            <a:endParaRPr lang="zh-CN" altLang="en-US" dirty="0"/>
          </a:p>
        </p:txBody>
      </p:sp>
    </p:spTree>
    <p:extLst>
      <p:ext uri="{BB962C8B-B14F-4D97-AF65-F5344CB8AC3E}">
        <p14:creationId xmlns:p14="http://schemas.microsoft.com/office/powerpoint/2010/main" val="423876817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dt" sz="half" idx="10"/>
          </p:nvPr>
        </p:nvSpPr>
        <p:spPr>
          <a:xfrm>
            <a:off x="6553200" y="6248400"/>
            <a:ext cx="1981200" cy="476250"/>
          </a:xfrm>
          <a:prstGeom prst="rect">
            <a:avLst/>
          </a:prstGeom>
        </p:spPr>
        <p:txBody>
          <a:bodyPr/>
          <a:lstStyle>
            <a:lvl1pPr>
              <a:defRPr/>
            </a:lvl1pPr>
          </a:lstStyle>
          <a:p>
            <a:pPr>
              <a:defRPr/>
            </a:pPr>
            <a:r>
              <a:rPr lang="en-US" altLang="zh-CN" dirty="0" smtClean="0"/>
              <a:t>2018-5-24</a:t>
            </a:r>
            <a:endParaRPr lang="en-US" altLang="zh-CN" dirty="0"/>
          </a:p>
        </p:txBody>
      </p:sp>
      <p:sp>
        <p:nvSpPr>
          <p:cNvPr id="6" name="Rectangle 7"/>
          <p:cNvSpPr>
            <a:spLocks noGrp="1" noChangeArrowheads="1"/>
          </p:cNvSpPr>
          <p:nvPr>
            <p:ph type="ftr" sz="quarter" idx="11"/>
          </p:nvPr>
        </p:nvSpPr>
        <p:spPr/>
        <p:txBody>
          <a:bodyPr/>
          <a:lstStyle>
            <a:lvl1pPr>
              <a:defRPr/>
            </a:lvl1pPr>
          </a:lstStyle>
          <a:p>
            <a:pPr>
              <a:defRPr/>
            </a:pPr>
            <a:r>
              <a:rPr lang="zh-CN" altLang="en-US" dirty="0"/>
              <a:t>武汉</a:t>
            </a:r>
            <a:r>
              <a:rPr lang="zh-CN" altLang="en-US" dirty="0" smtClean="0"/>
              <a:t>大学计算机学院</a:t>
            </a:r>
            <a:endParaRPr lang="zh-CN" altLang="en-US" dirty="0"/>
          </a:p>
        </p:txBody>
      </p:sp>
    </p:spTree>
    <p:extLst>
      <p:ext uri="{BB962C8B-B14F-4D97-AF65-F5344CB8AC3E}">
        <p14:creationId xmlns:p14="http://schemas.microsoft.com/office/powerpoint/2010/main" val="147183299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dt" sz="half" idx="10"/>
          </p:nvPr>
        </p:nvSpPr>
        <p:spPr>
          <a:xfrm>
            <a:off x="6553200" y="6248400"/>
            <a:ext cx="1981200" cy="476250"/>
          </a:xfrm>
          <a:prstGeom prst="rect">
            <a:avLst/>
          </a:prstGeom>
        </p:spPr>
        <p:txBody>
          <a:bodyPr/>
          <a:lstStyle>
            <a:lvl1pPr>
              <a:defRPr/>
            </a:lvl1pPr>
          </a:lstStyle>
          <a:p>
            <a:pPr>
              <a:defRPr/>
            </a:pPr>
            <a:r>
              <a:rPr lang="en-US" altLang="zh-CN" dirty="0" smtClean="0"/>
              <a:t>2018-5-24</a:t>
            </a:r>
            <a:endParaRPr lang="en-US" altLang="zh-CN" dirty="0"/>
          </a:p>
        </p:txBody>
      </p:sp>
      <p:sp>
        <p:nvSpPr>
          <p:cNvPr id="6" name="Rectangle 7"/>
          <p:cNvSpPr>
            <a:spLocks noGrp="1" noChangeArrowheads="1"/>
          </p:cNvSpPr>
          <p:nvPr>
            <p:ph type="ftr" sz="quarter" idx="11"/>
          </p:nvPr>
        </p:nvSpPr>
        <p:spPr/>
        <p:txBody>
          <a:bodyPr/>
          <a:lstStyle>
            <a:lvl1pPr>
              <a:defRPr/>
            </a:lvl1pPr>
          </a:lstStyle>
          <a:p>
            <a:pPr>
              <a:defRPr/>
            </a:pPr>
            <a:r>
              <a:rPr lang="zh-CN" altLang="en-US" dirty="0"/>
              <a:t>武汉</a:t>
            </a:r>
            <a:r>
              <a:rPr lang="zh-CN" altLang="en-US" dirty="0" smtClean="0"/>
              <a:t>大学计算机学院</a:t>
            </a:r>
            <a:endParaRPr lang="zh-CN" altLang="en-US" dirty="0"/>
          </a:p>
        </p:txBody>
      </p:sp>
    </p:spTree>
    <p:extLst>
      <p:ext uri="{BB962C8B-B14F-4D97-AF65-F5344CB8AC3E}">
        <p14:creationId xmlns:p14="http://schemas.microsoft.com/office/powerpoint/2010/main" val="326812204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5060" name="AutoShape 4"/>
          <p:cNvSpPr>
            <a:spLocks noChangeArrowheads="1"/>
          </p:cNvSpPr>
          <p:nvPr/>
        </p:nvSpPr>
        <p:spPr bwMode="auto">
          <a:xfrm>
            <a:off x="609600" y="1371600"/>
            <a:ext cx="7958138" cy="109538"/>
          </a:xfrm>
          <a:custGeom>
            <a:avLst/>
            <a:gdLst>
              <a:gd name="G0" fmla="+- 585 0 0"/>
            </a:gdLst>
            <a:ahLst/>
            <a:cxnLst>
              <a:cxn ang="0">
                <a:pos x="0" y="0"/>
              </a:cxn>
              <a:cxn ang="0">
                <a:pos x="585" y="0"/>
              </a:cxn>
              <a:cxn ang="0">
                <a:pos x="585" y="1000"/>
              </a:cxn>
              <a:cxn ang="0">
                <a:pos x="0" y="1000"/>
              </a:cxn>
              <a:cxn ang="0">
                <a:pos x="0" y="0"/>
              </a:cxn>
              <a:cxn ang="0">
                <a:pos x="1000" y="0"/>
              </a:cxn>
            </a:cxnLst>
            <a:rect l="0" t="0" r="r" b="b"/>
            <a:pathLst>
              <a:path w="1000" h="1000" stroke="0">
                <a:moveTo>
                  <a:pt x="0" y="0"/>
                </a:moveTo>
                <a:lnTo>
                  <a:pt x="585" y="0"/>
                </a:lnTo>
                <a:lnTo>
                  <a:pt x="585"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a:defRPr/>
            </a:pPr>
            <a:endParaRPr lang="zh-CN" altLang="zh-CN">
              <a:latin typeface="Times New Roman" pitchFamily="18" charset="0"/>
            </a:endParaRPr>
          </a:p>
        </p:txBody>
      </p:sp>
      <p:sp>
        <p:nvSpPr>
          <p:cNvPr id="45061" name="Line 5"/>
          <p:cNvSpPr>
            <a:spLocks noChangeShapeType="1"/>
          </p:cNvSpPr>
          <p:nvPr/>
        </p:nvSpPr>
        <p:spPr bwMode="auto">
          <a:xfrm flipV="1">
            <a:off x="609600" y="6172200"/>
            <a:ext cx="7924800" cy="0"/>
          </a:xfrm>
          <a:prstGeom prst="line">
            <a:avLst/>
          </a:prstGeom>
          <a:noFill/>
          <a:ln w="3175">
            <a:solidFill>
              <a:schemeClr val="accent2"/>
            </a:solidFill>
            <a:round/>
            <a:headEnd/>
            <a:tailEnd/>
          </a:ln>
          <a:effectLst/>
        </p:spPr>
        <p:txBody>
          <a:bodyPr/>
          <a:lstStyle/>
          <a:p>
            <a:pPr>
              <a:defRPr/>
            </a:pPr>
            <a:endParaRPr lang="zh-CN" altLang="en-US"/>
          </a:p>
        </p:txBody>
      </p:sp>
      <p:sp>
        <p:nvSpPr>
          <p:cNvPr id="45063" name="Rectangle 7"/>
          <p:cNvSpPr>
            <a:spLocks noGrp="1" noChangeArrowheads="1"/>
          </p:cNvSpPr>
          <p:nvPr>
            <p:ph type="ftr" sz="quarter" idx="3"/>
          </p:nvPr>
        </p:nvSpPr>
        <p:spPr bwMode="auto">
          <a:xfrm>
            <a:off x="3124200" y="6245225"/>
            <a:ext cx="34290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600">
                <a:ea typeface="华文行楷" pitchFamily="2" charset="-122"/>
              </a:defRPr>
            </a:lvl1pPr>
          </a:lstStyle>
          <a:p>
            <a:pPr>
              <a:defRPr/>
            </a:pPr>
            <a:r>
              <a:rPr lang="zh-CN" altLang="en-US" dirty="0"/>
              <a:t>武汉</a:t>
            </a:r>
            <a:r>
              <a:rPr lang="zh-CN" altLang="en-US" dirty="0" smtClean="0"/>
              <a:t>大学计算机学院</a:t>
            </a:r>
            <a:endParaRPr lang="zh-CN" altLang="en-US" dirty="0"/>
          </a:p>
        </p:txBody>
      </p:sp>
      <p:pic>
        <p:nvPicPr>
          <p:cNvPr id="1029" name="Picture 22" descr="图片2"/>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6172200" y="211138"/>
            <a:ext cx="2944813" cy="12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18" descr="图片1"/>
          <p:cNvPicPr>
            <a:picLocks noChangeAspect="1" noChangeArrowheads="1"/>
          </p:cNvPicPr>
          <p:nvPr userDrawn="1"/>
        </p:nvPicPr>
        <p:blipFill>
          <a:blip r:embed="rId14">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0" y="5040313"/>
            <a:ext cx="2484438" cy="181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74" name="Text Box 18"/>
          <p:cNvSpPr txBox="1">
            <a:spLocks noChangeArrowheads="1"/>
          </p:cNvSpPr>
          <p:nvPr userDrawn="1"/>
        </p:nvSpPr>
        <p:spPr bwMode="auto">
          <a:xfrm>
            <a:off x="533400" y="685800"/>
            <a:ext cx="5638800" cy="366713"/>
          </a:xfrm>
          <a:prstGeom prst="rect">
            <a:avLst/>
          </a:prstGeom>
          <a:noFill/>
          <a:ln w="9525">
            <a:noFill/>
            <a:miter lim="800000"/>
            <a:headEnd/>
            <a:tailEnd/>
          </a:ln>
          <a:effectLst/>
        </p:spPr>
        <p:txBody>
          <a:bodyPr>
            <a:spAutoFit/>
          </a:bodyPr>
          <a:lstStyle/>
          <a:p>
            <a:pPr>
              <a:spcBef>
                <a:spcPct val="50000"/>
              </a:spcBef>
              <a:defRPr/>
            </a:pPr>
            <a:endParaRPr lang="zh-CN" altLang="zh-CN" sz="1800"/>
          </a:p>
        </p:txBody>
      </p:sp>
    </p:spTree>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timing>
    <p:tnLst>
      <p:par>
        <p:cTn id="1" dur="indefinite" restart="never" nodeType="tmRoot"/>
      </p:par>
    </p:tnLst>
  </p:timing>
  <p:hf hdr="0" dt="0"/>
  <p:txStyles>
    <p:title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p:titleStyle>
    <p:body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70.png"/></Relationships>
</file>

<file path=ppt/slides/_rels/slide37.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chart" Target="../charts/chart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zh-CN" altLang="en-US" sz="3800" dirty="0">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基于高精度时空信息的网络坐标系统构建与性能优化方法研究</a:t>
            </a:r>
            <a:endParaRPr lang="zh-CN" altLang="en-US" sz="3800" dirty="0" smtClean="0">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13315" name="Rectangle 3"/>
          <p:cNvSpPr>
            <a:spLocks noGrp="1" noChangeArrowheads="1"/>
          </p:cNvSpPr>
          <p:nvPr>
            <p:ph type="subTitle" idx="1"/>
          </p:nvPr>
        </p:nvSpPr>
        <p:spPr>
          <a:xfrm>
            <a:off x="2209800" y="2819400"/>
            <a:ext cx="4953000" cy="1066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latin typeface="黑体" panose="02010609060101010101" pitchFamily="49" charset="-122"/>
                <a:ea typeface="黑体" panose="02010609060101010101" pitchFamily="49" charset="-122"/>
              </a:rPr>
              <a:t>学生姓名： 赵玉琦</a:t>
            </a:r>
            <a:endParaRPr lang="zh-CN" altLang="en-US" sz="1200" dirty="0" smtClean="0">
              <a:latin typeface="黑体" panose="02010609060101010101" pitchFamily="49" charset="-122"/>
              <a:ea typeface="黑体" panose="02010609060101010101" pitchFamily="49" charset="-122"/>
            </a:endParaRPr>
          </a:p>
          <a:p>
            <a:pPr eaLnBrk="1" hangingPunct="1"/>
            <a:r>
              <a:rPr lang="zh-CN" altLang="en-US" dirty="0" smtClean="0">
                <a:latin typeface="黑体" panose="02010609060101010101" pitchFamily="49" charset="-122"/>
                <a:ea typeface="黑体" panose="02010609060101010101" pitchFamily="49" charset="-122"/>
              </a:rPr>
              <a:t>指导教师</a:t>
            </a:r>
            <a:r>
              <a:rPr lang="zh-CN" altLang="en-US" smtClean="0">
                <a:latin typeface="黑体" panose="02010609060101010101" pitchFamily="49" charset="-122"/>
                <a:ea typeface="黑体" panose="02010609060101010101" pitchFamily="49" charset="-122"/>
              </a:rPr>
              <a:t>： 李兵教授</a:t>
            </a:r>
            <a:endParaRPr lang="en-US" altLang="zh-CN" dirty="0" smtClean="0">
              <a:latin typeface="黑体" panose="02010609060101010101" pitchFamily="49" charset="-122"/>
              <a:ea typeface="黑体" panose="02010609060101010101" pitchFamily="49" charset="-122"/>
            </a:endParaRPr>
          </a:p>
          <a:p>
            <a:pPr eaLnBrk="1" hangingPunct="1"/>
            <a:r>
              <a:rPr lang="zh-CN" altLang="en-US" dirty="0" smtClean="0">
                <a:latin typeface="黑体" panose="02010609060101010101" pitchFamily="49" charset="-122"/>
                <a:ea typeface="黑体" panose="02010609060101010101" pitchFamily="49" charset="-122"/>
              </a:rPr>
              <a:t>专    业： 软件工程</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6"/>
          <p:cNvSpPr>
            <a:spLocks noGrp="1" noChangeArrowheads="1"/>
          </p:cNvSpPr>
          <p:nvPr>
            <p:ph type="title" idx="4294967295"/>
          </p:nvPr>
        </p:nvSpPr>
        <p:spPr>
          <a:xfrm>
            <a:off x="0" y="0"/>
            <a:ext cx="0" cy="0"/>
          </a:xfrm>
        </p:spPr>
        <p:txBody>
          <a:bodyPr anchor="ctr"/>
          <a:lstStyle/>
          <a:p>
            <a:r>
              <a:rPr lang="en-US" altLang="zh-CN" dirty="0" smtClean="0">
                <a:effectLst>
                  <a:outerShdw blurRad="38100" dist="38100" dir="2700000" algn="tl">
                    <a:srgbClr val="C0C0C0"/>
                  </a:outerShdw>
                </a:effectLst>
                <a:latin typeface="黑体" panose="02010609060101010101" pitchFamily="49" charset="-122"/>
                <a:ea typeface="黑体" panose="02010609060101010101" pitchFamily="49" charset="-122"/>
              </a:rPr>
              <a:t/>
            </a:r>
            <a:br>
              <a:rPr lang="en-US" altLang="zh-CN" dirty="0" smtClean="0">
                <a:effectLst>
                  <a:outerShdw blurRad="38100" dist="38100" dir="2700000" algn="tl">
                    <a:srgbClr val="C0C0C0"/>
                  </a:outerShdw>
                </a:effectLst>
                <a:latin typeface="黑体" panose="02010609060101010101" pitchFamily="49" charset="-122"/>
                <a:ea typeface="黑体" panose="02010609060101010101" pitchFamily="49" charset="-122"/>
              </a:rPr>
            </a:br>
            <a:r>
              <a:rPr lang="en-US" altLang="zh-CN" dirty="0">
                <a:effectLst>
                  <a:outerShdw blurRad="38100" dist="38100" dir="2700000" algn="tl">
                    <a:srgbClr val="C0C0C0"/>
                  </a:outerShdw>
                </a:effectLst>
                <a:latin typeface="黑体" panose="02010609060101010101" pitchFamily="49" charset="-122"/>
                <a:ea typeface="黑体" panose="02010609060101010101" pitchFamily="49" charset="-122"/>
              </a:rPr>
              <a:t/>
            </a:r>
            <a:br>
              <a:rPr lang="en-US" altLang="zh-CN" dirty="0">
                <a:effectLst>
                  <a:outerShdw blurRad="38100" dist="38100" dir="2700000" algn="tl">
                    <a:srgbClr val="C0C0C0"/>
                  </a:outerShdw>
                </a:effectLst>
                <a:latin typeface="黑体" panose="02010609060101010101" pitchFamily="49" charset="-122"/>
                <a:ea typeface="黑体" panose="02010609060101010101" pitchFamily="49" charset="-122"/>
              </a:rPr>
            </a:br>
            <a:r>
              <a:rPr lang="en-US" altLang="zh-CN" dirty="0" smtClean="0">
                <a:effectLst>
                  <a:outerShdw blurRad="38100" dist="38100" dir="2700000" algn="tl">
                    <a:srgbClr val="C0C0C0"/>
                  </a:outerShdw>
                </a:effectLst>
                <a:latin typeface="黑体" panose="02010609060101010101" pitchFamily="49" charset="-122"/>
                <a:ea typeface="黑体" panose="02010609060101010101" pitchFamily="49" charset="-122"/>
              </a:rPr>
              <a:t/>
            </a:r>
            <a:br>
              <a:rPr lang="en-US" altLang="zh-CN" dirty="0" smtClean="0">
                <a:effectLst>
                  <a:outerShdw blurRad="38100" dist="38100" dir="2700000" algn="tl">
                    <a:srgbClr val="C0C0C0"/>
                  </a:outerShdw>
                </a:effectLst>
                <a:latin typeface="黑体" panose="02010609060101010101" pitchFamily="49" charset="-122"/>
                <a:ea typeface="黑体" panose="02010609060101010101" pitchFamily="49" charset="-122"/>
              </a:rPr>
            </a:br>
            <a:r>
              <a:rPr lang="en-US" altLang="zh-CN" dirty="0">
                <a:effectLst>
                  <a:outerShdw blurRad="38100" dist="38100" dir="2700000" algn="tl">
                    <a:srgbClr val="C0C0C0"/>
                  </a:outerShdw>
                </a:effectLst>
                <a:latin typeface="黑体" panose="02010609060101010101" pitchFamily="49" charset="-122"/>
                <a:ea typeface="黑体" panose="02010609060101010101" pitchFamily="49" charset="-122"/>
              </a:rPr>
              <a:t> </a:t>
            </a:r>
            <a:endParaRPr lang="zh-CN" altLang="en-US" dirty="0" smtClean="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54275" name="Rectangle 6"/>
          <p:cNvSpPr txBox="1">
            <a:spLocks noGrp="1" noChangeArrowheads="1"/>
          </p:cNvSpPr>
          <p:nvPr/>
        </p:nvSpPr>
        <p:spPr bwMode="auto">
          <a:xfrm>
            <a:off x="457200" y="6453188"/>
            <a:ext cx="2133600"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Verdana" panose="020B0604030504040204" pitchFamily="34" charset="0"/>
                <a:ea typeface="宋体" panose="02010600030101010101" pitchFamily="2" charset="-122"/>
              </a:defRPr>
            </a:lvl1pPr>
            <a:lvl2pPr marL="742950" indent="-285750" eaLnBrk="0" hangingPunct="0">
              <a:defRPr sz="2400">
                <a:solidFill>
                  <a:schemeClr val="tx1"/>
                </a:solidFill>
                <a:latin typeface="Verdana" panose="020B0604030504040204" pitchFamily="34" charset="0"/>
                <a:ea typeface="宋体" panose="02010600030101010101" pitchFamily="2" charset="-122"/>
              </a:defRPr>
            </a:lvl2pPr>
            <a:lvl3pPr marL="1143000" indent="-228600" eaLnBrk="0" hangingPunct="0">
              <a:defRPr sz="2400">
                <a:solidFill>
                  <a:schemeClr val="tx1"/>
                </a:solidFill>
                <a:latin typeface="Verdana" panose="020B0604030504040204" pitchFamily="34" charset="0"/>
                <a:ea typeface="宋体" panose="02010600030101010101" pitchFamily="2" charset="-122"/>
              </a:defRPr>
            </a:lvl3pPr>
            <a:lvl4pPr marL="1600200" indent="-228600" eaLnBrk="0" hangingPunct="0">
              <a:defRPr sz="2400">
                <a:solidFill>
                  <a:schemeClr val="tx1"/>
                </a:solidFill>
                <a:latin typeface="Verdana" panose="020B0604030504040204" pitchFamily="34" charset="0"/>
                <a:ea typeface="宋体" panose="02010600030101010101" pitchFamily="2" charset="-122"/>
              </a:defRPr>
            </a:lvl4pPr>
            <a:lvl5pPr marL="2057400" indent="-228600" eaLnBrk="0" hangingPunct="0">
              <a:defRPr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9pPr>
          </a:lstStyle>
          <a:p>
            <a:pPr eaLnBrk="1" hangingPunct="1"/>
            <a:fld id="{1E9FE7B9-E983-427D-BAEE-77F4641B7D82}" type="slidenum">
              <a:rPr lang="en-US" altLang="zh-CN" sz="1200">
                <a:latin typeface="Arial" panose="020B0604020202020204" pitchFamily="34" charset="0"/>
              </a:rPr>
              <a:pPr eaLnBrk="1" hangingPunct="1"/>
              <a:t>10</a:t>
            </a:fld>
            <a:endParaRPr lang="en-US" altLang="zh-CN" sz="1200">
              <a:latin typeface="Arial" panose="020B0604020202020204" pitchFamily="34" charset="0"/>
            </a:endParaRPr>
          </a:p>
        </p:txBody>
      </p:sp>
      <p:sp>
        <p:nvSpPr>
          <p:cNvPr id="6" name="Rectangle 2"/>
          <p:cNvSpPr>
            <a:spLocks noGrp="1" noChangeArrowheads="1"/>
          </p:cNvSpPr>
          <p:nvPr>
            <p:ph type="title" idx="4294967295"/>
          </p:nvPr>
        </p:nvSpPr>
        <p:spPr bwMode="auto">
          <a:xfrm>
            <a:off x="457200" y="533400"/>
            <a:ext cx="8229600" cy="8842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effectLst>
                  <a:outerShdw blurRad="38100" dist="38100" dir="2700000" algn="tl">
                    <a:srgbClr val="C0C0C0"/>
                  </a:outerShdw>
                </a:effectLst>
                <a:latin typeface="黑体" panose="02010609060101010101" pitchFamily="49" charset="-122"/>
                <a:ea typeface="黑体" panose="02010609060101010101" pitchFamily="49" charset="-122"/>
              </a:rPr>
              <a:t>研究框架</a:t>
            </a:r>
            <a:r>
              <a:rPr lang="en-US" altLang="zh-CN" dirty="0" smtClean="0">
                <a:effectLst>
                  <a:outerShdw blurRad="38100" dist="38100" dir="2700000" algn="tl">
                    <a:srgbClr val="C0C0C0"/>
                  </a:outerShdw>
                </a:effectLst>
                <a:latin typeface="黑体" panose="02010609060101010101" pitchFamily="49" charset="-122"/>
                <a:ea typeface="黑体" panose="02010609060101010101" pitchFamily="49" charset="-122"/>
              </a:rPr>
              <a:t>—</a:t>
            </a:r>
            <a:r>
              <a:rPr lang="zh-CN" altLang="en-US" smtClean="0">
                <a:effectLst>
                  <a:outerShdw blurRad="38100" dist="38100" dir="2700000" algn="tl">
                    <a:srgbClr val="C0C0C0"/>
                  </a:outerShdw>
                </a:effectLst>
                <a:latin typeface="黑体" panose="02010609060101010101" pitchFamily="49" charset="-122"/>
                <a:ea typeface="黑体" panose="02010609060101010101" pitchFamily="49" charset="-122"/>
              </a:rPr>
              <a:t>主要工作</a:t>
            </a:r>
            <a:endParaRPr lang="zh-CN" altLang="en-US" dirty="0" smtClean="0">
              <a:effectLst>
                <a:outerShdw blurRad="38100" dist="38100" dir="2700000" algn="tl">
                  <a:srgbClr val="C0C0C0"/>
                </a:outerShdw>
              </a:effectLst>
              <a:latin typeface="黑体" panose="02010609060101010101" pitchFamily="49" charset="-122"/>
              <a:ea typeface="黑体" panose="02010609060101010101" pitchFamily="49" charset="-122"/>
            </a:endParaRPr>
          </a:p>
        </p:txBody>
      </p:sp>
      <p:pic>
        <p:nvPicPr>
          <p:cNvPr id="7" name="图片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3600" y="1508125"/>
            <a:ext cx="5486400" cy="5121275"/>
          </a:xfrm>
          <a:prstGeom prst="rect">
            <a:avLst/>
          </a:prstGeom>
          <a:noFill/>
        </p:spPr>
      </p:pic>
    </p:spTree>
    <p:extLst>
      <p:ext uri="{BB962C8B-B14F-4D97-AF65-F5344CB8AC3E}">
        <p14:creationId xmlns:p14="http://schemas.microsoft.com/office/powerpoint/2010/main" val="12195251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idx="4294967295"/>
          </p:nvPr>
        </p:nvSpPr>
        <p:spPr>
          <a:xfrm>
            <a:off x="0" y="0"/>
            <a:ext cx="0" cy="0"/>
          </a:xfrm>
        </p:spPr>
        <p:txBody>
          <a:bodyPr anchor="ctr"/>
          <a:lstStyle/>
          <a:p>
            <a:r>
              <a:rPr lang="en-US" altLang="zh-CN" dirty="0" smtClean="0">
                <a:effectLst>
                  <a:outerShdw blurRad="38100" dist="38100" dir="2700000" algn="tl">
                    <a:srgbClr val="C0C0C0"/>
                  </a:outerShdw>
                </a:effectLst>
                <a:latin typeface="黑体" panose="02010609060101010101" pitchFamily="49" charset="-122"/>
                <a:ea typeface="黑体" panose="02010609060101010101" pitchFamily="49" charset="-122"/>
              </a:rPr>
              <a:t/>
            </a:r>
            <a:br>
              <a:rPr lang="en-US" altLang="zh-CN" dirty="0" smtClean="0">
                <a:effectLst>
                  <a:outerShdw blurRad="38100" dist="38100" dir="2700000" algn="tl">
                    <a:srgbClr val="C0C0C0"/>
                  </a:outerShdw>
                </a:effectLst>
                <a:latin typeface="黑体" panose="02010609060101010101" pitchFamily="49" charset="-122"/>
                <a:ea typeface="黑体" panose="02010609060101010101" pitchFamily="49" charset="-122"/>
              </a:rPr>
            </a:br>
            <a:r>
              <a:rPr lang="en-US" altLang="zh-CN" dirty="0">
                <a:effectLst>
                  <a:outerShdw blurRad="38100" dist="38100" dir="2700000" algn="tl">
                    <a:srgbClr val="C0C0C0"/>
                  </a:outerShdw>
                </a:effectLst>
                <a:latin typeface="黑体" panose="02010609060101010101" pitchFamily="49" charset="-122"/>
                <a:ea typeface="黑体" panose="02010609060101010101" pitchFamily="49" charset="-122"/>
              </a:rPr>
              <a:t/>
            </a:r>
            <a:br>
              <a:rPr lang="en-US" altLang="zh-CN" dirty="0">
                <a:effectLst>
                  <a:outerShdw blurRad="38100" dist="38100" dir="2700000" algn="tl">
                    <a:srgbClr val="C0C0C0"/>
                  </a:outerShdw>
                </a:effectLst>
                <a:latin typeface="黑体" panose="02010609060101010101" pitchFamily="49" charset="-122"/>
                <a:ea typeface="黑体" panose="02010609060101010101" pitchFamily="49" charset="-122"/>
              </a:rPr>
            </a:br>
            <a:endParaRPr lang="zh-CN" altLang="en-US" dirty="0" smtClean="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60419" name="Rectangle 3"/>
          <p:cNvSpPr>
            <a:spLocks noGrp="1" noChangeArrowheads="1"/>
          </p:cNvSpPr>
          <p:nvPr>
            <p:ph idx="4294967295"/>
          </p:nvPr>
        </p:nvSpPr>
        <p:spPr bwMode="auto">
          <a:xfrm>
            <a:off x="457200" y="1600200"/>
            <a:ext cx="8229600" cy="452596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nSpc>
                <a:spcPct val="90000"/>
              </a:lnSpc>
            </a:pPr>
            <a:r>
              <a:rPr lang="zh-CN" altLang="zh-CN" b="1" dirty="0" smtClean="0">
                <a:latin typeface="微软雅黑" panose="020B0503020204020204" pitchFamily="34" charset="-122"/>
                <a:ea typeface="微软雅黑" panose="020B0503020204020204" pitchFamily="34" charset="-122"/>
              </a:rPr>
              <a:t>大规模网络时间同步</a:t>
            </a:r>
            <a:endParaRPr lang="zh-CN" altLang="zh-CN" dirty="0" smtClean="0">
              <a:latin typeface="微软雅黑" panose="020B0503020204020204" pitchFamily="34" charset="-122"/>
              <a:ea typeface="微软雅黑" panose="020B0503020204020204" pitchFamily="34" charset="-122"/>
            </a:endParaRPr>
          </a:p>
          <a:p>
            <a:pPr lvl="1">
              <a:lnSpc>
                <a:spcPct val="90000"/>
              </a:lnSpc>
            </a:pPr>
            <a:r>
              <a:rPr lang="zh-CN" altLang="en-US" sz="2000" dirty="0" smtClean="0">
                <a:latin typeface="微软雅黑" panose="020B0503020204020204" pitchFamily="34" charset="-122"/>
                <a:ea typeface="微软雅黑" panose="020B0503020204020204" pitchFamily="34" charset="-122"/>
              </a:rPr>
              <a:t>授时：</a:t>
            </a:r>
            <a:r>
              <a:rPr lang="zh-CN" altLang="zh-CN" sz="2000" dirty="0" smtClean="0">
                <a:latin typeface="微软雅黑" panose="020B0503020204020204" pitchFamily="34" charset="-122"/>
                <a:ea typeface="微软雅黑" panose="020B0503020204020204" pitchFamily="34" charset="-122"/>
              </a:rPr>
              <a:t>确定、保持某种时间尺度，通过一定方式把代表这种尺度的时间信息传送出去，供应用者使用</a:t>
            </a:r>
            <a:endParaRPr lang="en-US" altLang="zh-CN" sz="2000" dirty="0" smtClean="0">
              <a:latin typeface="微软雅黑" panose="020B0503020204020204" pitchFamily="34" charset="-122"/>
              <a:ea typeface="微软雅黑" panose="020B0503020204020204" pitchFamily="34" charset="-122"/>
            </a:endParaRPr>
          </a:p>
          <a:p>
            <a:pPr lvl="1">
              <a:lnSpc>
                <a:spcPct val="90000"/>
              </a:lnSpc>
            </a:pPr>
            <a:r>
              <a:rPr lang="zh-CN" altLang="en-US" sz="2000" dirty="0" smtClean="0">
                <a:latin typeface="微软雅黑" panose="020B0503020204020204" pitchFamily="34" charset="-122"/>
                <a:ea typeface="微软雅黑" panose="020B0503020204020204" pitchFamily="34" charset="-122"/>
              </a:rPr>
              <a:t>守时：</a:t>
            </a:r>
            <a:r>
              <a:rPr lang="zh-CN" altLang="zh-CN" sz="2000" dirty="0" smtClean="0">
                <a:latin typeface="微软雅黑" panose="020B0503020204020204" pitchFamily="34" charset="-122"/>
                <a:ea typeface="微软雅黑" panose="020B0503020204020204" pitchFamily="34" charset="-122"/>
              </a:rPr>
              <a:t>标准时间的产生和保持（守时）是时间服务工作的核心</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lvl="1">
              <a:lnSpc>
                <a:spcPct val="90000"/>
              </a:lnSpc>
            </a:pPr>
            <a:r>
              <a:rPr lang="zh-CN" altLang="en-US" sz="2000" dirty="0" smtClean="0">
                <a:latin typeface="微软雅黑" panose="020B0503020204020204" pitchFamily="34" charset="-122"/>
                <a:ea typeface="微软雅黑" panose="020B0503020204020204" pitchFamily="34" charset="-122"/>
              </a:rPr>
              <a:t>时间同步：</a:t>
            </a:r>
            <a:r>
              <a:rPr lang="zh-CN" altLang="zh-CN" sz="2000" dirty="0" smtClean="0">
                <a:latin typeface="微软雅黑" panose="020B0503020204020204" pitchFamily="34" charset="-122"/>
                <a:ea typeface="微软雅黑" panose="020B0503020204020204" pitchFamily="34" charset="-122"/>
              </a:rPr>
              <a:t>时间同步是指各网络节点设备、应用系统的时钟使用同一时间参考基准——协调世界时（</a:t>
            </a:r>
            <a:r>
              <a:rPr lang="en-US" altLang="zh-CN" sz="2000" dirty="0" smtClean="0">
                <a:latin typeface="微软雅黑" panose="020B0503020204020204" pitchFamily="34" charset="-122"/>
                <a:ea typeface="微软雅黑" panose="020B0503020204020204" pitchFamily="34" charset="-122"/>
              </a:rPr>
              <a:t>UTC</a:t>
            </a:r>
            <a:r>
              <a:rPr lang="zh-CN" altLang="zh-CN" sz="2000" dirty="0" smtClean="0">
                <a:latin typeface="微软雅黑" panose="020B0503020204020204" pitchFamily="34" charset="-122"/>
                <a:ea typeface="微软雅黑" panose="020B0503020204020204" pitchFamily="34" charset="-122"/>
              </a:rPr>
              <a:t>），通过某种方式使其时钟的时刻和时间间隔与</a:t>
            </a:r>
            <a:r>
              <a:rPr lang="en-US" altLang="zh-CN" sz="2000" dirty="0" smtClean="0">
                <a:latin typeface="微软雅黑" panose="020B0503020204020204" pitchFamily="34" charset="-122"/>
                <a:ea typeface="微软雅黑" panose="020B0503020204020204" pitchFamily="34" charset="-122"/>
              </a:rPr>
              <a:t>UTC </a:t>
            </a:r>
            <a:r>
              <a:rPr lang="zh-CN" altLang="zh-CN" sz="2000" dirty="0" smtClean="0">
                <a:latin typeface="微软雅黑" panose="020B0503020204020204" pitchFamily="34" charset="-122"/>
                <a:ea typeface="微软雅黑" panose="020B0503020204020204" pitchFamily="34" charset="-122"/>
              </a:rPr>
              <a:t>同步。</a:t>
            </a:r>
            <a:endParaRPr lang="en-US" altLang="zh-CN" sz="2000" dirty="0" smtClean="0">
              <a:latin typeface="微软雅黑" panose="020B0503020204020204" pitchFamily="34" charset="-122"/>
              <a:ea typeface="微软雅黑" panose="020B0503020204020204" pitchFamily="34" charset="-122"/>
            </a:endParaRPr>
          </a:p>
          <a:p>
            <a:pPr>
              <a:lnSpc>
                <a:spcPct val="90000"/>
              </a:lnSpc>
            </a:pPr>
            <a:r>
              <a:rPr lang="zh-CN" altLang="zh-CN" dirty="0" smtClean="0">
                <a:latin typeface="微软雅黑" panose="020B0503020204020204" pitchFamily="34" charset="-122"/>
                <a:ea typeface="微软雅黑" panose="020B0503020204020204" pitchFamily="34" charset="-122"/>
              </a:rPr>
              <a:t>北斗授时方法主要包括</a:t>
            </a:r>
            <a:endParaRPr lang="en-US" altLang="zh-CN" dirty="0" smtClean="0">
              <a:latin typeface="微软雅黑" panose="020B0503020204020204" pitchFamily="34" charset="-122"/>
              <a:ea typeface="微软雅黑" panose="020B0503020204020204" pitchFamily="34" charset="-122"/>
            </a:endParaRPr>
          </a:p>
          <a:p>
            <a:pPr lvl="1">
              <a:lnSpc>
                <a:spcPct val="90000"/>
              </a:lnSpc>
            </a:pPr>
            <a:r>
              <a:rPr lang="en-US" altLang="zh-CN" sz="2000" dirty="0" smtClean="0">
                <a:latin typeface="微软雅黑" panose="020B0503020204020204" pitchFamily="34" charset="-122"/>
                <a:ea typeface="微软雅黑" panose="020B0503020204020204" pitchFamily="34" charset="-122"/>
              </a:rPr>
              <a:t>RDSS</a:t>
            </a:r>
            <a:r>
              <a:rPr lang="zh-CN" altLang="zh-CN"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Radio Determination Satellite Service</a:t>
            </a:r>
            <a:r>
              <a:rPr lang="zh-CN" altLang="zh-CN" sz="2000" dirty="0" smtClean="0">
                <a:latin typeface="微软雅黑" panose="020B0503020204020204" pitchFamily="34" charset="-122"/>
                <a:ea typeface="微软雅黑" panose="020B0503020204020204" pitchFamily="34" charset="-122"/>
              </a:rPr>
              <a:t>）单向授时</a:t>
            </a:r>
            <a:endParaRPr lang="en-US" altLang="zh-CN" sz="2000" dirty="0" smtClean="0">
              <a:latin typeface="微软雅黑" panose="020B0503020204020204" pitchFamily="34" charset="-122"/>
              <a:ea typeface="微软雅黑" panose="020B0503020204020204" pitchFamily="34" charset="-122"/>
            </a:endParaRPr>
          </a:p>
          <a:p>
            <a:pPr lvl="1">
              <a:lnSpc>
                <a:spcPct val="90000"/>
              </a:lnSpc>
            </a:pPr>
            <a:r>
              <a:rPr lang="en-US" altLang="zh-CN" sz="2000" dirty="0" smtClean="0">
                <a:latin typeface="微软雅黑" panose="020B0503020204020204" pitchFamily="34" charset="-122"/>
                <a:ea typeface="微软雅黑" panose="020B0503020204020204" pitchFamily="34" charset="-122"/>
              </a:rPr>
              <a:t>RDSS</a:t>
            </a:r>
            <a:r>
              <a:rPr lang="zh-CN" altLang="zh-CN" sz="2000" dirty="0" smtClean="0">
                <a:latin typeface="微软雅黑" panose="020B0503020204020204" pitchFamily="34" charset="-122"/>
                <a:ea typeface="微软雅黑" panose="020B0503020204020204" pitchFamily="34" charset="-122"/>
              </a:rPr>
              <a:t>双向授时</a:t>
            </a:r>
            <a:endParaRPr lang="en-US" altLang="zh-CN" sz="2000" dirty="0" smtClean="0">
              <a:latin typeface="微软雅黑" panose="020B0503020204020204" pitchFamily="34" charset="-122"/>
              <a:ea typeface="微软雅黑" panose="020B0503020204020204" pitchFamily="34" charset="-122"/>
            </a:endParaRPr>
          </a:p>
          <a:p>
            <a:pPr lvl="1">
              <a:lnSpc>
                <a:spcPct val="90000"/>
              </a:lnSpc>
            </a:pPr>
            <a:r>
              <a:rPr lang="en-US" altLang="zh-CN" sz="2000" dirty="0" smtClean="0">
                <a:latin typeface="微软雅黑" panose="020B0503020204020204" pitchFamily="34" charset="-122"/>
                <a:ea typeface="微软雅黑" panose="020B0503020204020204" pitchFamily="34" charset="-122"/>
              </a:rPr>
              <a:t>RNSS</a:t>
            </a:r>
            <a:r>
              <a:rPr lang="zh-CN" altLang="zh-CN"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Radio Navigation Satellite Service</a:t>
            </a:r>
            <a:r>
              <a:rPr lang="zh-CN" altLang="zh-CN" sz="2000" dirty="0" smtClean="0">
                <a:latin typeface="微软雅黑" panose="020B0503020204020204" pitchFamily="34" charset="-122"/>
                <a:ea typeface="微软雅黑" panose="020B0503020204020204" pitchFamily="34" charset="-122"/>
              </a:rPr>
              <a:t>）授时</a:t>
            </a:r>
            <a:endParaRPr lang="en-US" altLang="zh-CN" sz="2000" dirty="0" smtClean="0">
              <a:latin typeface="微软雅黑" panose="020B0503020204020204" pitchFamily="34" charset="-122"/>
              <a:ea typeface="微软雅黑" panose="020B0503020204020204" pitchFamily="34" charset="-122"/>
            </a:endParaRPr>
          </a:p>
          <a:p>
            <a:pPr lvl="1">
              <a:lnSpc>
                <a:spcPct val="90000"/>
              </a:lnSpc>
            </a:pPr>
            <a:r>
              <a:rPr lang="en-US" altLang="zh-CN" sz="2000" dirty="0" smtClean="0">
                <a:latin typeface="微软雅黑" panose="020B0503020204020204" pitchFamily="34" charset="-122"/>
                <a:ea typeface="微软雅黑" panose="020B0503020204020204" pitchFamily="34" charset="-122"/>
              </a:rPr>
              <a:t>RNSS</a:t>
            </a:r>
            <a:r>
              <a:rPr lang="zh-CN" altLang="zh-CN" sz="2000" dirty="0" smtClean="0">
                <a:latin typeface="微软雅黑" panose="020B0503020204020204" pitchFamily="34" charset="-122"/>
                <a:ea typeface="微软雅黑" panose="020B0503020204020204" pitchFamily="34" charset="-122"/>
              </a:rPr>
              <a:t>共视法授时。</a:t>
            </a:r>
          </a:p>
          <a:p>
            <a:pPr>
              <a:lnSpc>
                <a:spcPct val="90000"/>
              </a:lnSpc>
            </a:pPr>
            <a:endParaRPr lang="zh-CN" altLang="en-US" sz="3400" dirty="0" smtClean="0">
              <a:ea typeface="黑体" panose="02010609060101010101" pitchFamily="49" charset="-122"/>
            </a:endParaRPr>
          </a:p>
        </p:txBody>
      </p:sp>
      <p:sp>
        <p:nvSpPr>
          <p:cNvPr id="91141" name="Rectangle 5"/>
          <p:cNvSpPr>
            <a:spLocks noChangeArrowheads="1"/>
          </p:cNvSpPr>
          <p:nvPr/>
        </p:nvSpPr>
        <p:spPr bwMode="auto">
          <a:xfrm>
            <a:off x="0" y="0"/>
            <a:ext cx="9144000" cy="0"/>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nchor="ctr">
            <a:spAutoFit/>
          </a:bodyPr>
          <a:lstStyle/>
          <a:p>
            <a:pPr>
              <a:defRPr/>
            </a:pPr>
            <a:endParaRPr lang="zh-CN" altLang="en-US" sz="1800">
              <a:latin typeface="Arial" charset="0"/>
            </a:endParaRPr>
          </a:p>
        </p:txBody>
      </p:sp>
      <p:sp>
        <p:nvSpPr>
          <p:cNvPr id="5" name="Rectangle 2"/>
          <p:cNvSpPr>
            <a:spLocks noGrp="1" noChangeArrowheads="1"/>
          </p:cNvSpPr>
          <p:nvPr>
            <p:ph type="title" idx="4294967295"/>
          </p:nvPr>
        </p:nvSpPr>
        <p:spPr bwMode="auto">
          <a:xfrm>
            <a:off x="493986" y="357981"/>
            <a:ext cx="8229600" cy="8842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effectLst>
                  <a:outerShdw blurRad="38100" dist="38100" dir="2700000" algn="tl">
                    <a:srgbClr val="C0C0C0"/>
                  </a:outerShdw>
                </a:effectLst>
                <a:latin typeface="黑体" panose="02010609060101010101" pitchFamily="49" charset="-122"/>
                <a:ea typeface="黑体" panose="02010609060101010101" pitchFamily="49" charset="-122"/>
              </a:rPr>
              <a:t>北斗卫星导航系统</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idx="4294967295"/>
          </p:nvPr>
        </p:nvSpPr>
        <p:spPr>
          <a:xfrm>
            <a:off x="0" y="0"/>
            <a:ext cx="0" cy="0"/>
          </a:xfrm>
        </p:spPr>
        <p:txBody>
          <a:bodyPr anchor="ctr"/>
          <a:lstStyle/>
          <a:p>
            <a:r>
              <a:rPr lang="en-US" altLang="zh-CN" dirty="0" smtClean="0">
                <a:effectLst>
                  <a:outerShdw blurRad="38100" dist="38100" dir="2700000" algn="tl">
                    <a:srgbClr val="C0C0C0"/>
                  </a:outerShdw>
                </a:effectLst>
                <a:latin typeface="黑体" panose="02010609060101010101" pitchFamily="49" charset="-122"/>
                <a:ea typeface="黑体" panose="02010609060101010101" pitchFamily="49" charset="-122"/>
              </a:rPr>
              <a:t/>
            </a:r>
            <a:br>
              <a:rPr lang="en-US" altLang="zh-CN" dirty="0" smtClean="0">
                <a:effectLst>
                  <a:outerShdw blurRad="38100" dist="38100" dir="2700000" algn="tl">
                    <a:srgbClr val="C0C0C0"/>
                  </a:outerShdw>
                </a:effectLst>
                <a:latin typeface="黑体" panose="02010609060101010101" pitchFamily="49" charset="-122"/>
                <a:ea typeface="黑体" panose="02010609060101010101" pitchFamily="49" charset="-122"/>
              </a:rPr>
            </a:br>
            <a:r>
              <a:rPr lang="en-US" altLang="zh-CN" dirty="0">
                <a:effectLst>
                  <a:outerShdw blurRad="38100" dist="38100" dir="2700000" algn="tl">
                    <a:srgbClr val="C0C0C0"/>
                  </a:outerShdw>
                </a:effectLst>
                <a:latin typeface="黑体" panose="02010609060101010101" pitchFamily="49" charset="-122"/>
                <a:ea typeface="黑体" panose="02010609060101010101" pitchFamily="49" charset="-122"/>
              </a:rPr>
              <a:t/>
            </a:r>
            <a:br>
              <a:rPr lang="en-US" altLang="zh-CN" dirty="0">
                <a:effectLst>
                  <a:outerShdw blurRad="38100" dist="38100" dir="2700000" algn="tl">
                    <a:srgbClr val="C0C0C0"/>
                  </a:outerShdw>
                </a:effectLst>
                <a:latin typeface="黑体" panose="02010609060101010101" pitchFamily="49" charset="-122"/>
                <a:ea typeface="黑体" panose="02010609060101010101" pitchFamily="49" charset="-122"/>
              </a:rPr>
            </a:br>
            <a:endParaRPr lang="zh-CN" altLang="en-US" dirty="0" smtClean="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60419" name="Rectangle 3"/>
          <p:cNvSpPr>
            <a:spLocks noGrp="1" noChangeArrowheads="1"/>
          </p:cNvSpPr>
          <p:nvPr>
            <p:ph idx="4294967295"/>
          </p:nvPr>
        </p:nvSpPr>
        <p:spPr bwMode="auto">
          <a:xfrm>
            <a:off x="457200" y="1600200"/>
            <a:ext cx="8229600" cy="452596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nSpc>
                <a:spcPct val="90000"/>
              </a:lnSpc>
            </a:pPr>
            <a:endParaRPr lang="zh-CN" altLang="en-US" sz="3400" dirty="0" smtClean="0">
              <a:ea typeface="黑体" panose="02010609060101010101" pitchFamily="49" charset="-122"/>
            </a:endParaRPr>
          </a:p>
        </p:txBody>
      </p:sp>
      <p:sp>
        <p:nvSpPr>
          <p:cNvPr id="91141" name="Rectangle 5"/>
          <p:cNvSpPr>
            <a:spLocks noChangeArrowheads="1"/>
          </p:cNvSpPr>
          <p:nvPr/>
        </p:nvSpPr>
        <p:spPr bwMode="auto">
          <a:xfrm>
            <a:off x="0" y="0"/>
            <a:ext cx="9144000" cy="0"/>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nchor="ctr">
            <a:spAutoFit/>
          </a:bodyPr>
          <a:lstStyle/>
          <a:p>
            <a:pPr>
              <a:defRPr/>
            </a:pPr>
            <a:endParaRPr lang="zh-CN" altLang="en-US" sz="1800">
              <a:latin typeface="Arial" charset="0"/>
            </a:endParaRPr>
          </a:p>
        </p:txBody>
      </p:sp>
      <p:sp>
        <p:nvSpPr>
          <p:cNvPr id="5" name="Rectangle 2"/>
          <p:cNvSpPr>
            <a:spLocks noGrp="1" noChangeArrowheads="1"/>
          </p:cNvSpPr>
          <p:nvPr>
            <p:ph type="title" idx="4294967295"/>
          </p:nvPr>
        </p:nvSpPr>
        <p:spPr bwMode="auto">
          <a:xfrm>
            <a:off x="423041" y="357981"/>
            <a:ext cx="8229600" cy="8842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effectLst>
                  <a:outerShdw blurRad="38100" dist="38100" dir="2700000" algn="tl">
                    <a:srgbClr val="C0C0C0"/>
                  </a:outerShdw>
                </a:effectLst>
                <a:latin typeface="黑体" panose="02010609060101010101" pitchFamily="49" charset="-122"/>
                <a:ea typeface="黑体" panose="02010609060101010101" pitchFamily="49" charset="-122"/>
              </a:rPr>
              <a:t>北斗卫星导航系统</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228600" y="1932644"/>
            <a:ext cx="4540469" cy="3581400"/>
          </a:xfrm>
          <a:prstGeom prst="rect">
            <a:avLst/>
          </a:prstGeom>
          <a:noFill/>
          <a:ln>
            <a:noFill/>
          </a:ln>
        </p:spPr>
      </p:pic>
      <p:grpSp>
        <p:nvGrpSpPr>
          <p:cNvPr id="3" name="组合 2"/>
          <p:cNvGrpSpPr/>
          <p:nvPr/>
        </p:nvGrpSpPr>
        <p:grpSpPr>
          <a:xfrm>
            <a:off x="4933950" y="1932644"/>
            <a:ext cx="3981450" cy="4090133"/>
            <a:chOff x="4933950" y="1932644"/>
            <a:chExt cx="3981450" cy="4090133"/>
          </a:xfrm>
        </p:grpSpPr>
        <p:pic>
          <p:nvPicPr>
            <p:cNvPr id="7" name="图片 6"/>
            <p:cNvPicPr/>
            <p:nvPr/>
          </p:nvPicPr>
          <p:blipFill rotWithShape="1">
            <a:blip r:embed="rId4"/>
            <a:srcRect b="12749"/>
            <a:stretch/>
          </p:blipFill>
          <p:spPr>
            <a:xfrm>
              <a:off x="4933950" y="1932644"/>
              <a:ext cx="3981450" cy="3581400"/>
            </a:xfrm>
            <a:prstGeom prst="rect">
              <a:avLst/>
            </a:prstGeom>
          </p:spPr>
        </p:pic>
        <p:sp>
          <p:nvSpPr>
            <p:cNvPr id="2" name="文本框 1"/>
            <p:cNvSpPr txBox="1"/>
            <p:nvPr/>
          </p:nvSpPr>
          <p:spPr>
            <a:xfrm>
              <a:off x="5715000" y="5715000"/>
              <a:ext cx="2286000" cy="307777"/>
            </a:xfrm>
            <a:prstGeom prst="rect">
              <a:avLst/>
            </a:prstGeom>
            <a:noFill/>
          </p:spPr>
          <p:txBody>
            <a:bodyPr wrap="square" rtlCol="0">
              <a:spAutoFit/>
            </a:bodyPr>
            <a:lstStyle/>
            <a:p>
              <a:r>
                <a:rPr lang="zh-CN" altLang="en-US" sz="1400" dirty="0" smtClean="0">
                  <a:latin typeface="微软雅黑" panose="020B0503020204020204" pitchFamily="34" charset="-122"/>
                  <a:ea typeface="微软雅黑" panose="020B0503020204020204" pitchFamily="34" charset="-122"/>
                </a:rPr>
                <a:t>时间同步网络的层状结构</a:t>
              </a:r>
              <a:endParaRPr lang="zh-CN" altLang="en-US" sz="1400" dirty="0">
                <a:latin typeface="微软雅黑" panose="020B0503020204020204" pitchFamily="34" charset="-122"/>
                <a:ea typeface="微软雅黑" panose="020B0503020204020204" pitchFamily="34" charset="-122"/>
              </a:endParaRPr>
            </a:p>
          </p:txBody>
        </p:sp>
      </p:grpSp>
      <p:sp>
        <p:nvSpPr>
          <p:cNvPr id="11" name="文本框 10"/>
          <p:cNvSpPr txBox="1"/>
          <p:nvPr/>
        </p:nvSpPr>
        <p:spPr>
          <a:xfrm>
            <a:off x="1233651" y="5715000"/>
            <a:ext cx="2530366" cy="307777"/>
          </a:xfrm>
          <a:prstGeom prst="rect">
            <a:avLst/>
          </a:prstGeom>
          <a:noFill/>
        </p:spPr>
        <p:txBody>
          <a:bodyPr wrap="square" rtlCol="0">
            <a:spAutoFit/>
          </a:bodyPr>
          <a:lstStyle/>
          <a:p>
            <a:r>
              <a:rPr lang="zh-CN" altLang="en-US" sz="1400" dirty="0" smtClean="0">
                <a:latin typeface="微软雅黑" panose="020B0503020204020204" pitchFamily="34" charset="-122"/>
                <a:ea typeface="微软雅黑" panose="020B0503020204020204" pitchFamily="34" charset="-122"/>
              </a:rPr>
              <a:t>北斗</a:t>
            </a:r>
            <a:r>
              <a:rPr lang="en-US" altLang="zh-CN" sz="1400" dirty="0" smtClean="0">
                <a:latin typeface="微软雅黑" panose="020B0503020204020204" pitchFamily="34" charset="-122"/>
                <a:ea typeface="微软雅黑" panose="020B0503020204020204" pitchFamily="34" charset="-122"/>
              </a:rPr>
              <a:t>/GNSS</a:t>
            </a:r>
            <a:r>
              <a:rPr lang="zh-CN" altLang="en-US" sz="1400" dirty="0" smtClean="0">
                <a:latin typeface="微软雅黑" panose="020B0503020204020204" pitchFamily="34" charset="-122"/>
                <a:ea typeface="微软雅黑" panose="020B0503020204020204" pitchFamily="34" charset="-122"/>
              </a:rPr>
              <a:t>共视法授时原理图</a:t>
            </a:r>
            <a:endParaRPr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87053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北斗高精度定位时间同步终端</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页脚占位符 3"/>
          <p:cNvSpPr>
            <a:spLocks noGrp="1"/>
          </p:cNvSpPr>
          <p:nvPr>
            <p:ph type="ftr" sz="quarter" idx="10"/>
          </p:nvPr>
        </p:nvSpPr>
        <p:spPr/>
        <p:txBody>
          <a:bodyPr/>
          <a:lstStyle/>
          <a:p>
            <a:pPr>
              <a:defRPr/>
            </a:pPr>
            <a:r>
              <a:rPr lang="zh-CN" altLang="en-US" smtClean="0"/>
              <a:t>武汉大学计算机学院</a:t>
            </a:r>
            <a:endParaRPr lang="zh-CN" altLang="en-US" dirty="0"/>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21111" t="24444" r="36667" b="23704"/>
          <a:stretch/>
        </p:blipFill>
        <p:spPr>
          <a:xfrm rot="5400000">
            <a:off x="763252" y="2095456"/>
            <a:ext cx="2894510" cy="2665998"/>
          </a:xfrm>
          <a:prstGeom prst="rect">
            <a:avLst/>
          </a:prstGeom>
        </p:spPr>
      </p:pic>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l="26667" t="14444" r="38889" b="10000"/>
          <a:stretch/>
        </p:blipFill>
        <p:spPr>
          <a:xfrm rot="5400000">
            <a:off x="4919464" y="1085355"/>
            <a:ext cx="2848472" cy="4686200"/>
          </a:xfrm>
          <a:prstGeom prst="rect">
            <a:avLst/>
          </a:prstGeom>
        </p:spPr>
      </p:pic>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l="20000" t="11559" r="12500" b="-1254"/>
          <a:stretch/>
        </p:blipFill>
        <p:spPr>
          <a:xfrm>
            <a:off x="1600200" y="1676400"/>
            <a:ext cx="5388429" cy="4191000"/>
          </a:xfrm>
          <a:prstGeom prst="rect">
            <a:avLst/>
          </a:prstGeom>
        </p:spPr>
      </p:pic>
    </p:spTree>
    <p:extLst>
      <p:ext uri="{BB962C8B-B14F-4D97-AF65-F5344CB8AC3E}">
        <p14:creationId xmlns:p14="http://schemas.microsoft.com/office/powerpoint/2010/main" val="1207170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a:t>
            </a:r>
            <a:r>
              <a:rPr lang="zh-CN" altLang="en-US" dirty="0" smtClean="0"/>
              <a:t>时间同步</a:t>
            </a:r>
            <a:r>
              <a:rPr lang="en-US" altLang="zh-CN" dirty="0" smtClean="0"/>
              <a:t>--NTP</a:t>
            </a:r>
            <a:endParaRPr lang="zh-CN" altLang="en-US" dirty="0"/>
          </a:p>
        </p:txBody>
      </p:sp>
      <p:pic>
        <p:nvPicPr>
          <p:cNvPr id="9" name="内容占位符 8"/>
          <p:cNvPicPr>
            <a:picLocks noGrp="1" noChangeAspect="1"/>
          </p:cNvPicPr>
          <p:nvPr>
            <p:ph idx="1"/>
          </p:nvPr>
        </p:nvPicPr>
        <p:blipFill>
          <a:blip r:embed="rId3"/>
          <a:stretch>
            <a:fillRect/>
          </a:stretch>
        </p:blipFill>
        <p:spPr>
          <a:xfrm>
            <a:off x="609600" y="2819400"/>
            <a:ext cx="8229600" cy="2159740"/>
          </a:xfrm>
          <a:prstGeom prst="rect">
            <a:avLst/>
          </a:prstGeom>
        </p:spPr>
      </p:pic>
      <p:sp>
        <p:nvSpPr>
          <p:cNvPr id="4" name="页脚占位符 3"/>
          <p:cNvSpPr>
            <a:spLocks noGrp="1"/>
          </p:cNvSpPr>
          <p:nvPr>
            <p:ph type="ftr" sz="quarter" idx="10"/>
          </p:nvPr>
        </p:nvSpPr>
        <p:spPr/>
        <p:txBody>
          <a:bodyPr/>
          <a:lstStyle/>
          <a:p>
            <a:pPr>
              <a:defRPr/>
            </a:pPr>
            <a:r>
              <a:rPr lang="zh-CN" altLang="en-US" smtClean="0"/>
              <a:t>武汉大学计算机学院</a:t>
            </a:r>
            <a:endParaRPr lang="zh-CN" altLang="en-US" dirty="0"/>
          </a:p>
        </p:txBody>
      </p:sp>
      <p:pic>
        <p:nvPicPr>
          <p:cNvPr id="5" name="图片 4"/>
          <p:cNvPicPr/>
          <p:nvPr/>
        </p:nvPicPr>
        <p:blipFill>
          <a:blip r:embed="rId4">
            <a:extLst>
              <a:ext uri="{28A0092B-C50C-407E-A947-70E740481C1C}">
                <a14:useLocalDpi xmlns:a14="http://schemas.microsoft.com/office/drawing/2010/main" val="0"/>
              </a:ext>
            </a:extLst>
          </a:blip>
          <a:srcRect b="20641"/>
          <a:stretch>
            <a:fillRect/>
          </a:stretch>
        </p:blipFill>
        <p:spPr bwMode="auto">
          <a:xfrm>
            <a:off x="2414587" y="1483843"/>
            <a:ext cx="4314825" cy="1622227"/>
          </a:xfrm>
          <a:prstGeom prst="rect">
            <a:avLst/>
          </a:prstGeom>
          <a:noFill/>
          <a:ln>
            <a:noFill/>
          </a:ln>
        </p:spPr>
      </p:pic>
      <p:sp>
        <p:nvSpPr>
          <p:cNvPr id="6" name="文本框 5"/>
          <p:cNvSpPr txBox="1"/>
          <p:nvPr/>
        </p:nvSpPr>
        <p:spPr>
          <a:xfrm>
            <a:off x="3429000" y="3067050"/>
            <a:ext cx="2286000" cy="307777"/>
          </a:xfrm>
          <a:prstGeom prst="rect">
            <a:avLst/>
          </a:prstGeom>
          <a:noFill/>
        </p:spPr>
        <p:txBody>
          <a:bodyPr wrap="square" rtlCol="0">
            <a:spAutoFit/>
          </a:bodyPr>
          <a:lstStyle/>
          <a:p>
            <a:r>
              <a:rPr lang="zh-CN" altLang="en-US" sz="1400" dirty="0" smtClean="0">
                <a:latin typeface="微软雅黑" panose="020B0503020204020204" pitchFamily="34" charset="-122"/>
                <a:ea typeface="微软雅黑" panose="020B0503020204020204" pitchFamily="34" charset="-122"/>
              </a:rPr>
              <a:t>服务器和客户端对时过程</a:t>
            </a:r>
            <a:endParaRPr lang="zh-CN" altLang="en-US" sz="1400" dirty="0">
              <a:latin typeface="微软雅黑" panose="020B0503020204020204" pitchFamily="34" charset="-122"/>
              <a:ea typeface="微软雅黑" panose="020B0503020204020204" pitchFamily="34" charset="-122"/>
            </a:endParaRPr>
          </a:p>
        </p:txBody>
      </p:sp>
      <p:sp>
        <p:nvSpPr>
          <p:cNvPr id="12" name="圆角矩形 11"/>
          <p:cNvSpPr/>
          <p:nvPr/>
        </p:nvSpPr>
        <p:spPr>
          <a:xfrm>
            <a:off x="2514600" y="1520656"/>
            <a:ext cx="685800" cy="384344"/>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客户端</a:t>
            </a:r>
            <a:endParaRPr lang="zh-CN" altLang="en-US" sz="1200" dirty="0">
              <a:latin typeface="微软雅黑" panose="020B0503020204020204" pitchFamily="34" charset="-122"/>
              <a:ea typeface="微软雅黑" panose="020B0503020204020204" pitchFamily="34" charset="-122"/>
            </a:endParaRPr>
          </a:p>
        </p:txBody>
      </p:sp>
      <p:sp>
        <p:nvSpPr>
          <p:cNvPr id="14" name="圆角矩形 13"/>
          <p:cNvSpPr/>
          <p:nvPr/>
        </p:nvSpPr>
        <p:spPr>
          <a:xfrm>
            <a:off x="2514600" y="2505906"/>
            <a:ext cx="685800" cy="384344"/>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服务</a:t>
            </a:r>
            <a:r>
              <a:rPr lang="zh-CN" altLang="en-US" sz="1200" dirty="0" smtClean="0">
                <a:latin typeface="微软雅黑" panose="020B0503020204020204" pitchFamily="34" charset="-122"/>
                <a:ea typeface="微软雅黑" panose="020B0503020204020204" pitchFamily="34" charset="-122"/>
              </a:rPr>
              <a:t>端</a:t>
            </a:r>
            <a:endParaRPr lang="zh-CN" altLang="en-US" sz="1200" dirty="0">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5"/>
          <a:stretch>
            <a:fillRect/>
          </a:stretch>
        </p:blipFill>
        <p:spPr>
          <a:xfrm>
            <a:off x="3098580" y="4974560"/>
            <a:ext cx="5554061" cy="676599"/>
          </a:xfrm>
          <a:prstGeom prst="rect">
            <a:avLst/>
          </a:prstGeom>
        </p:spPr>
      </p:pic>
      <p:pic>
        <p:nvPicPr>
          <p:cNvPr id="16" name="图片 15"/>
          <p:cNvPicPr>
            <a:picLocks noChangeAspect="1"/>
          </p:cNvPicPr>
          <p:nvPr/>
        </p:nvPicPr>
        <p:blipFill>
          <a:blip r:embed="rId6"/>
          <a:stretch>
            <a:fillRect/>
          </a:stretch>
        </p:blipFill>
        <p:spPr>
          <a:xfrm>
            <a:off x="3039131" y="5660110"/>
            <a:ext cx="5495269" cy="344891"/>
          </a:xfrm>
          <a:prstGeom prst="rect">
            <a:avLst/>
          </a:prstGeom>
        </p:spPr>
      </p:pic>
      <p:sp>
        <p:nvSpPr>
          <p:cNvPr id="17" name="矩形 16"/>
          <p:cNvSpPr/>
          <p:nvPr/>
        </p:nvSpPr>
        <p:spPr>
          <a:xfrm>
            <a:off x="736710" y="4974560"/>
            <a:ext cx="2120790" cy="53654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t>服务器和客户端时钟的时间偏差</a:t>
            </a:r>
            <a:endParaRPr lang="zh-CN" altLang="en-US" sz="1800" dirty="0"/>
          </a:p>
        </p:txBody>
      </p:sp>
      <p:sp>
        <p:nvSpPr>
          <p:cNvPr id="18" name="矩形 17"/>
          <p:cNvSpPr/>
          <p:nvPr/>
        </p:nvSpPr>
        <p:spPr>
          <a:xfrm>
            <a:off x="736710" y="5590932"/>
            <a:ext cx="2120790" cy="53654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t>客户端与服务端总的网络路径延迟</a:t>
            </a:r>
            <a:endParaRPr lang="zh-CN" altLang="en-US" sz="1800" dirty="0"/>
          </a:p>
        </p:txBody>
      </p:sp>
      <p:sp>
        <p:nvSpPr>
          <p:cNvPr id="19" name="右箭头 18"/>
          <p:cNvSpPr/>
          <p:nvPr/>
        </p:nvSpPr>
        <p:spPr>
          <a:xfrm>
            <a:off x="2857500" y="5219364"/>
            <a:ext cx="304800" cy="1146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右箭头 19"/>
          <p:cNvSpPr/>
          <p:nvPr/>
        </p:nvSpPr>
        <p:spPr>
          <a:xfrm>
            <a:off x="2819400" y="5768905"/>
            <a:ext cx="288379" cy="1224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664921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软件定义网络（</a:t>
            </a:r>
            <a:r>
              <a:rPr lang="en-US" altLang="zh-CN" dirty="0" smtClean="0"/>
              <a:t>SDN</a:t>
            </a:r>
            <a:r>
              <a:rPr lang="zh-CN" altLang="en-US" dirty="0" smtClean="0"/>
              <a:t>）</a:t>
            </a:r>
            <a:endParaRPr lang="zh-CN" altLang="en-US" dirty="0"/>
          </a:p>
        </p:txBody>
      </p:sp>
      <p:sp>
        <p:nvSpPr>
          <p:cNvPr id="3" name="内容占位符 2"/>
          <p:cNvSpPr>
            <a:spLocks noGrp="1"/>
          </p:cNvSpPr>
          <p:nvPr>
            <p:ph idx="1"/>
          </p:nvPr>
        </p:nvSpPr>
        <p:spPr>
          <a:xfrm>
            <a:off x="457200" y="1600200"/>
            <a:ext cx="4495800" cy="4525963"/>
          </a:xfrm>
        </p:spPr>
        <p:txBody>
          <a:bodyPr/>
          <a:lstStyle/>
          <a:p>
            <a:pPr algn="just"/>
            <a:r>
              <a:rPr lang="zh-CN" altLang="en-US" dirty="0" smtClean="0"/>
              <a:t>定义：</a:t>
            </a:r>
            <a:r>
              <a:rPr lang="zh-CN" altLang="en-US" sz="2400" dirty="0"/>
              <a:t>软件定义网</a:t>
            </a:r>
            <a:r>
              <a:rPr lang="zh-CN" altLang="en-US" sz="2400" dirty="0" smtClean="0"/>
              <a:t>络</a:t>
            </a:r>
            <a:endParaRPr lang="en-US" altLang="zh-CN" sz="2400" dirty="0" smtClean="0"/>
          </a:p>
          <a:p>
            <a:pPr marL="0" indent="0" algn="just">
              <a:buNone/>
            </a:pPr>
            <a:r>
              <a:rPr lang="zh-CN" altLang="en-US" sz="2400" dirty="0" smtClean="0"/>
              <a:t>（</a:t>
            </a:r>
            <a:r>
              <a:rPr lang="en-US" altLang="zh-CN" sz="2400" dirty="0" smtClean="0"/>
              <a:t>Software Defined </a:t>
            </a:r>
            <a:r>
              <a:rPr lang="en-US" altLang="zh-CN" sz="2400" dirty="0"/>
              <a:t>Network, SDN </a:t>
            </a:r>
            <a:r>
              <a:rPr lang="zh-CN" altLang="en-US" sz="2400" dirty="0"/>
              <a:t>），</a:t>
            </a:r>
            <a:r>
              <a:rPr lang="zh-CN" altLang="en-US" sz="2400" dirty="0" smtClean="0"/>
              <a:t>是网络</a:t>
            </a:r>
            <a:r>
              <a:rPr lang="zh-CN" altLang="en-US" sz="2400" dirty="0"/>
              <a:t>一种新型网络创新架构，是网络虚拟化的一种实现方式，其核心技术</a:t>
            </a:r>
            <a:r>
              <a:rPr lang="en-US" altLang="zh-CN" sz="2400" dirty="0" err="1"/>
              <a:t>OpenFlow</a:t>
            </a:r>
            <a:r>
              <a:rPr lang="zh-CN" altLang="en-US" sz="2400" dirty="0"/>
              <a:t>通过将网络设备控制面与数据面分离开来，从而实现了网络流量的灵活控制，使网络作为管道变得更加智能。</a:t>
            </a:r>
          </a:p>
        </p:txBody>
      </p:sp>
      <p:sp>
        <p:nvSpPr>
          <p:cNvPr id="4" name="页脚占位符 3"/>
          <p:cNvSpPr>
            <a:spLocks noGrp="1"/>
          </p:cNvSpPr>
          <p:nvPr>
            <p:ph type="ftr" sz="quarter" idx="10"/>
          </p:nvPr>
        </p:nvSpPr>
        <p:spPr/>
        <p:txBody>
          <a:bodyPr/>
          <a:lstStyle/>
          <a:p>
            <a:pPr>
              <a:defRPr/>
            </a:pPr>
            <a:r>
              <a:rPr lang="zh-CN" altLang="en-US" smtClean="0"/>
              <a:t>武汉大学计算机学院</a:t>
            </a:r>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4531" y="1752600"/>
            <a:ext cx="3750734" cy="3657600"/>
          </a:xfrm>
          <a:prstGeom prst="rect">
            <a:avLst/>
          </a:prstGeom>
          <a:noFill/>
        </p:spPr>
      </p:pic>
    </p:spTree>
    <p:extLst>
      <p:ext uri="{BB962C8B-B14F-4D97-AF65-F5344CB8AC3E}">
        <p14:creationId xmlns:p14="http://schemas.microsoft.com/office/powerpoint/2010/main" val="19033761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Mininet</a:t>
            </a:r>
            <a:endParaRPr lang="zh-CN" altLang="en-US" dirty="0"/>
          </a:p>
        </p:txBody>
      </p:sp>
      <p:sp>
        <p:nvSpPr>
          <p:cNvPr id="3" name="内容占位符 2"/>
          <p:cNvSpPr>
            <a:spLocks noGrp="1"/>
          </p:cNvSpPr>
          <p:nvPr>
            <p:ph idx="1"/>
          </p:nvPr>
        </p:nvSpPr>
        <p:spPr>
          <a:xfrm>
            <a:off x="457200" y="1600200"/>
            <a:ext cx="4495800" cy="4525963"/>
          </a:xfrm>
        </p:spPr>
        <p:txBody>
          <a:bodyPr/>
          <a:lstStyle/>
          <a:p>
            <a:pPr algn="just"/>
            <a:r>
              <a:rPr lang="en-US" altLang="zh-CN" sz="2400" dirty="0" err="1" smtClean="0"/>
              <a:t>Mininet</a:t>
            </a:r>
            <a:r>
              <a:rPr lang="zh-CN" altLang="zh-CN" sz="2400" dirty="0"/>
              <a:t>是一个优秀的网络仿真工具，利用</a:t>
            </a:r>
            <a:r>
              <a:rPr lang="en-US" altLang="zh-CN" sz="2400" dirty="0" err="1"/>
              <a:t>Mininet</a:t>
            </a:r>
            <a:r>
              <a:rPr lang="zh-CN" altLang="zh-CN" sz="2400" dirty="0"/>
              <a:t>可以在单台机器上创建出逼真的虚拟网络，该虚拟网络运行真实的内核，交换机和应用程序代码，可以迁移到真实的网络中。同时，</a:t>
            </a:r>
            <a:r>
              <a:rPr lang="en-US" altLang="zh-CN" sz="2400" dirty="0" err="1"/>
              <a:t>Mininet</a:t>
            </a:r>
            <a:r>
              <a:rPr lang="zh-CN" altLang="zh-CN" sz="2400" dirty="0"/>
              <a:t>为开展灵活的网络实验提供了强大的技术支持，它提供</a:t>
            </a:r>
            <a:r>
              <a:rPr lang="en-US" altLang="zh-CN" sz="2400" dirty="0"/>
              <a:t>CLI</a:t>
            </a:r>
            <a:r>
              <a:rPr lang="zh-CN" altLang="zh-CN" sz="2400" dirty="0"/>
              <a:t>命令和</a:t>
            </a:r>
            <a:r>
              <a:rPr lang="en-US" altLang="zh-CN" sz="2400" dirty="0"/>
              <a:t>API</a:t>
            </a:r>
            <a:r>
              <a:rPr lang="zh-CN" altLang="zh-CN" sz="2400" dirty="0"/>
              <a:t>接口，方便用户与网络交互并允许用户自定义网络。</a:t>
            </a:r>
            <a:endParaRPr lang="zh-CN" altLang="en-US" sz="2400" dirty="0"/>
          </a:p>
        </p:txBody>
      </p:sp>
      <p:sp>
        <p:nvSpPr>
          <p:cNvPr id="4" name="页脚占位符 3"/>
          <p:cNvSpPr>
            <a:spLocks noGrp="1"/>
          </p:cNvSpPr>
          <p:nvPr>
            <p:ph type="ftr" sz="quarter" idx="10"/>
          </p:nvPr>
        </p:nvSpPr>
        <p:spPr/>
        <p:txBody>
          <a:bodyPr/>
          <a:lstStyle/>
          <a:p>
            <a:pPr>
              <a:defRPr/>
            </a:pPr>
            <a:r>
              <a:rPr lang="zh-CN" altLang="en-US" smtClean="0"/>
              <a:t>武汉大学计算机学院</a:t>
            </a:r>
            <a:endParaRPr lang="zh-CN" altLang="en-US" dirty="0"/>
          </a:p>
        </p:txBody>
      </p:sp>
      <p:grpSp>
        <p:nvGrpSpPr>
          <p:cNvPr id="7" name="组合 6"/>
          <p:cNvGrpSpPr/>
          <p:nvPr/>
        </p:nvGrpSpPr>
        <p:grpSpPr>
          <a:xfrm>
            <a:off x="5410200" y="2438400"/>
            <a:ext cx="3419475" cy="3180145"/>
            <a:chOff x="5267325" y="1981200"/>
            <a:chExt cx="3419475" cy="3180145"/>
          </a:xfrm>
        </p:grpSpPr>
        <p:pic>
          <p:nvPicPr>
            <p:cNvPr id="5" name="图片 4" descr="~L~]6II422W(%3%X2G94[UF"/>
            <p:cNvPicPr/>
            <p:nvPr/>
          </p:nvPicPr>
          <p:blipFill>
            <a:blip r:embed="rId2">
              <a:extLst>
                <a:ext uri="{28A0092B-C50C-407E-A947-70E740481C1C}">
                  <a14:useLocalDpi xmlns:a14="http://schemas.microsoft.com/office/drawing/2010/main" val="0"/>
                </a:ext>
              </a:extLst>
            </a:blip>
            <a:srcRect/>
            <a:stretch>
              <a:fillRect/>
            </a:stretch>
          </p:blipFill>
          <p:spPr bwMode="auto">
            <a:xfrm>
              <a:off x="5267325" y="1981200"/>
              <a:ext cx="3419475" cy="2686050"/>
            </a:xfrm>
            <a:prstGeom prst="rect">
              <a:avLst/>
            </a:prstGeom>
            <a:noFill/>
            <a:ln>
              <a:noFill/>
            </a:ln>
          </p:spPr>
        </p:pic>
        <p:sp>
          <p:nvSpPr>
            <p:cNvPr id="6" name="文本框 5"/>
            <p:cNvSpPr txBox="1"/>
            <p:nvPr/>
          </p:nvSpPr>
          <p:spPr>
            <a:xfrm>
              <a:off x="5719762" y="4822791"/>
              <a:ext cx="2514600" cy="338554"/>
            </a:xfrm>
            <a:prstGeom prst="rect">
              <a:avLst/>
            </a:prstGeom>
            <a:noFill/>
          </p:spPr>
          <p:txBody>
            <a:bodyPr wrap="square" rtlCol="0">
              <a:spAutoFit/>
            </a:bodyPr>
            <a:lstStyle/>
            <a:p>
              <a:pPr algn="ctr"/>
              <a:r>
                <a:rPr lang="en-US" altLang="zh-CN" sz="1600" dirty="0" err="1" smtClean="0"/>
                <a:t>Mininet</a:t>
              </a:r>
              <a:r>
                <a:rPr lang="zh-CN" altLang="en-US" sz="1600" dirty="0" smtClean="0"/>
                <a:t>网络拓扑图</a:t>
              </a:r>
              <a:endParaRPr lang="zh-CN" altLang="en-US" sz="1600" dirty="0"/>
            </a:p>
          </p:txBody>
        </p:sp>
      </p:grpSp>
    </p:spTree>
    <p:extLst>
      <p:ext uri="{BB962C8B-B14F-4D97-AF65-F5344CB8AC3E}">
        <p14:creationId xmlns:p14="http://schemas.microsoft.com/office/powerpoint/2010/main" val="16332805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just"/>
            <a:r>
              <a:rPr lang="en-US" altLang="zh-CN" sz="4000" dirty="0" err="1"/>
              <a:t>OpenFLow</a:t>
            </a:r>
            <a:r>
              <a:rPr lang="zh-CN" altLang="en-US" sz="4000" dirty="0"/>
              <a:t>协议</a:t>
            </a:r>
          </a:p>
        </p:txBody>
      </p:sp>
      <p:sp>
        <p:nvSpPr>
          <p:cNvPr id="3" name="内容占位符 2"/>
          <p:cNvSpPr>
            <a:spLocks noGrp="1"/>
          </p:cNvSpPr>
          <p:nvPr>
            <p:ph idx="1"/>
          </p:nvPr>
        </p:nvSpPr>
        <p:spPr>
          <a:xfrm>
            <a:off x="457200" y="1600200"/>
            <a:ext cx="8229600" cy="4525963"/>
          </a:xfrm>
        </p:spPr>
        <p:txBody>
          <a:bodyPr/>
          <a:lstStyle/>
          <a:p>
            <a:pPr algn="just"/>
            <a:endParaRPr lang="zh-CN" altLang="en-US" sz="2400" dirty="0"/>
          </a:p>
        </p:txBody>
      </p:sp>
      <p:sp>
        <p:nvSpPr>
          <p:cNvPr id="4" name="页脚占位符 3"/>
          <p:cNvSpPr>
            <a:spLocks noGrp="1"/>
          </p:cNvSpPr>
          <p:nvPr>
            <p:ph type="ftr" sz="quarter" idx="10"/>
          </p:nvPr>
        </p:nvSpPr>
        <p:spPr/>
        <p:txBody>
          <a:bodyPr/>
          <a:lstStyle/>
          <a:p>
            <a:pPr>
              <a:defRPr/>
            </a:pPr>
            <a:r>
              <a:rPr lang="zh-CN" altLang="en-US" smtClean="0"/>
              <a:t>武汉大学计算机学院</a:t>
            </a:r>
            <a:endParaRPr lang="zh-CN" altLang="en-US" dirty="0"/>
          </a:p>
        </p:txBody>
      </p:sp>
      <p:pic>
        <p:nvPicPr>
          <p:cNvPr id="73730" name="Picture 2" descr="3_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057399"/>
            <a:ext cx="3975654" cy="3657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4267200" y="2785963"/>
            <a:ext cx="4419600" cy="2154436"/>
          </a:xfrm>
          <a:prstGeom prst="rect">
            <a:avLst/>
          </a:prstGeom>
          <a:noFill/>
        </p:spPr>
        <p:txBody>
          <a:bodyPr wrap="square" rtlCol="0">
            <a:spAutoFit/>
          </a:bodyPr>
          <a:lstStyle/>
          <a:p>
            <a:pPr algn="just"/>
            <a:r>
              <a:rPr lang="zh-CN" altLang="zh-CN" sz="1800" dirty="0"/>
              <a:t>（</a:t>
            </a:r>
            <a:r>
              <a:rPr lang="en-US" altLang="zh-CN" sz="1800" dirty="0"/>
              <a:t>1</a:t>
            </a:r>
            <a:r>
              <a:rPr lang="zh-CN" altLang="zh-CN" sz="1800" dirty="0"/>
              <a:t>）组表（</a:t>
            </a:r>
            <a:r>
              <a:rPr lang="en-US" altLang="zh-CN" sz="1800" dirty="0"/>
              <a:t>Group Table</a:t>
            </a:r>
            <a:r>
              <a:rPr lang="zh-CN" altLang="zh-CN" sz="1800" dirty="0" smtClean="0"/>
              <a:t>）</a:t>
            </a:r>
            <a:endParaRPr lang="en-US" altLang="zh-CN" sz="1800" dirty="0" smtClean="0"/>
          </a:p>
          <a:p>
            <a:pPr algn="just"/>
            <a:r>
              <a:rPr lang="zh-CN" altLang="zh-CN" sz="1600" dirty="0" smtClean="0"/>
              <a:t>对</a:t>
            </a:r>
            <a:r>
              <a:rPr lang="zh-CN" altLang="zh-CN" sz="1600" dirty="0"/>
              <a:t>数据包实现一些额外的功能。（如</a:t>
            </a:r>
            <a:r>
              <a:rPr lang="en-US" altLang="zh-CN" sz="1600" dirty="0"/>
              <a:t>flooding</a:t>
            </a:r>
            <a:r>
              <a:rPr lang="zh-CN" altLang="zh-CN" sz="1600" dirty="0"/>
              <a:t>、</a:t>
            </a:r>
            <a:r>
              <a:rPr lang="en-US" altLang="zh-CN" sz="1600" dirty="0"/>
              <a:t>fast reroute</a:t>
            </a:r>
            <a:r>
              <a:rPr lang="zh-CN" altLang="zh-CN" sz="1600" dirty="0"/>
              <a:t>等）</a:t>
            </a:r>
          </a:p>
          <a:p>
            <a:pPr algn="just"/>
            <a:r>
              <a:rPr lang="zh-CN" altLang="zh-CN" sz="1800" dirty="0"/>
              <a:t>（</a:t>
            </a:r>
            <a:r>
              <a:rPr lang="en-US" altLang="zh-CN" sz="1800" dirty="0"/>
              <a:t>2</a:t>
            </a:r>
            <a:r>
              <a:rPr lang="zh-CN" altLang="zh-CN" sz="1800" dirty="0"/>
              <a:t>）安全通道（</a:t>
            </a:r>
            <a:r>
              <a:rPr lang="en-US" altLang="zh-CN" sz="1800" dirty="0" err="1"/>
              <a:t>OpenFlow</a:t>
            </a:r>
            <a:r>
              <a:rPr lang="en-US" altLang="zh-CN" sz="1800" dirty="0"/>
              <a:t> Channel</a:t>
            </a:r>
            <a:r>
              <a:rPr lang="zh-CN" altLang="zh-CN" sz="1800" dirty="0" smtClean="0"/>
              <a:t>）</a:t>
            </a:r>
            <a:endParaRPr lang="en-US" altLang="zh-CN" sz="1800" dirty="0" smtClean="0"/>
          </a:p>
          <a:p>
            <a:pPr algn="just"/>
            <a:r>
              <a:rPr lang="zh-CN" altLang="zh-CN" sz="1600" dirty="0" smtClean="0"/>
              <a:t>用来</a:t>
            </a:r>
            <a:r>
              <a:rPr lang="zh-CN" altLang="zh-CN" sz="1600" dirty="0"/>
              <a:t>与控制器建立连接。（基于南向接口协议</a:t>
            </a:r>
            <a:r>
              <a:rPr lang="zh-CN" altLang="zh-CN" sz="1600" dirty="0" smtClean="0"/>
              <a:t>）</a:t>
            </a:r>
            <a:endParaRPr lang="zh-CN" altLang="zh-CN" sz="1600" dirty="0"/>
          </a:p>
          <a:p>
            <a:pPr algn="just"/>
            <a:r>
              <a:rPr lang="zh-CN" altLang="zh-CN" sz="1800" dirty="0" smtClean="0"/>
              <a:t>（</a:t>
            </a:r>
            <a:r>
              <a:rPr lang="en-US" altLang="zh-CN" sz="1800" dirty="0" smtClean="0"/>
              <a:t>3</a:t>
            </a:r>
            <a:r>
              <a:rPr lang="zh-CN" altLang="zh-CN" sz="1800" dirty="0" smtClean="0"/>
              <a:t>）多流表（</a:t>
            </a:r>
            <a:r>
              <a:rPr lang="en-US" altLang="zh-CN" sz="1800" dirty="0" smtClean="0"/>
              <a:t>Flow Table</a:t>
            </a:r>
            <a:r>
              <a:rPr lang="zh-CN" altLang="zh-CN" sz="1800" dirty="0" smtClean="0"/>
              <a:t>）</a:t>
            </a:r>
            <a:endParaRPr lang="en-US" altLang="zh-CN" sz="1600" dirty="0"/>
          </a:p>
          <a:p>
            <a:pPr algn="just"/>
            <a:r>
              <a:rPr lang="zh-CN" altLang="zh-CN" sz="1600" dirty="0" smtClean="0"/>
              <a:t>处理</a:t>
            </a:r>
            <a:r>
              <a:rPr lang="zh-CN" altLang="zh-CN" sz="1600" dirty="0"/>
              <a:t>收到的数据包。（匹配，执行动作，转发等等）</a:t>
            </a:r>
          </a:p>
        </p:txBody>
      </p:sp>
    </p:spTree>
    <p:extLst>
      <p:ext uri="{BB962C8B-B14F-4D97-AF65-F5344CB8AC3E}">
        <p14:creationId xmlns:p14="http://schemas.microsoft.com/office/powerpoint/2010/main" val="42367910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just"/>
            <a:r>
              <a:rPr lang="en-US" altLang="zh-CN" sz="4000" dirty="0" err="1" smtClean="0"/>
              <a:t>OpenVSwitch</a:t>
            </a:r>
            <a:r>
              <a:rPr lang="zh-CN" altLang="en-US" sz="4000" dirty="0" smtClean="0"/>
              <a:t>框架</a:t>
            </a:r>
            <a:endParaRPr lang="zh-CN" altLang="en-US" sz="4000" dirty="0"/>
          </a:p>
        </p:txBody>
      </p:sp>
      <p:sp>
        <p:nvSpPr>
          <p:cNvPr id="3" name="内容占位符 2"/>
          <p:cNvSpPr>
            <a:spLocks noGrp="1"/>
          </p:cNvSpPr>
          <p:nvPr>
            <p:ph idx="1"/>
          </p:nvPr>
        </p:nvSpPr>
        <p:spPr>
          <a:xfrm>
            <a:off x="457200" y="1600200"/>
            <a:ext cx="8229600" cy="4525963"/>
          </a:xfrm>
        </p:spPr>
        <p:txBody>
          <a:bodyPr/>
          <a:lstStyle/>
          <a:p>
            <a:pPr algn="just"/>
            <a:endParaRPr lang="zh-CN" altLang="en-US" sz="2400" dirty="0"/>
          </a:p>
        </p:txBody>
      </p:sp>
      <p:sp>
        <p:nvSpPr>
          <p:cNvPr id="4" name="页脚占位符 3"/>
          <p:cNvSpPr>
            <a:spLocks noGrp="1"/>
          </p:cNvSpPr>
          <p:nvPr>
            <p:ph type="ftr" sz="quarter" idx="10"/>
          </p:nvPr>
        </p:nvSpPr>
        <p:spPr/>
        <p:txBody>
          <a:bodyPr/>
          <a:lstStyle/>
          <a:p>
            <a:pPr>
              <a:defRPr/>
            </a:pPr>
            <a:r>
              <a:rPr lang="zh-CN" altLang="en-US" smtClean="0"/>
              <a:t>武汉大学计算机学院</a:t>
            </a:r>
            <a:endParaRPr lang="zh-CN" altLang="en-US" dirty="0"/>
          </a:p>
        </p:txBody>
      </p:sp>
      <p:sp>
        <p:nvSpPr>
          <p:cNvPr id="5" name="文本框 4"/>
          <p:cNvSpPr txBox="1"/>
          <p:nvPr/>
        </p:nvSpPr>
        <p:spPr>
          <a:xfrm>
            <a:off x="4782207" y="2155021"/>
            <a:ext cx="3886200" cy="3416320"/>
          </a:xfrm>
          <a:prstGeom prst="rect">
            <a:avLst/>
          </a:prstGeom>
          <a:noFill/>
        </p:spPr>
        <p:txBody>
          <a:bodyPr wrap="square" rtlCol="0">
            <a:spAutoFit/>
          </a:bodyPr>
          <a:lstStyle/>
          <a:p>
            <a:pPr algn="just"/>
            <a:r>
              <a:rPr lang="en-US" altLang="zh-CN" sz="1800" dirty="0"/>
              <a:t> </a:t>
            </a:r>
            <a:r>
              <a:rPr lang="en-US" altLang="zh-CN" sz="1800" dirty="0" smtClean="0"/>
              <a:t>     </a:t>
            </a:r>
            <a:r>
              <a:rPr lang="zh-CN" altLang="zh-CN" sz="1800" dirty="0" smtClean="0"/>
              <a:t>根据</a:t>
            </a:r>
            <a:r>
              <a:rPr lang="en-US" altLang="zh-CN" sz="1800" dirty="0"/>
              <a:t>SDN</a:t>
            </a:r>
            <a:r>
              <a:rPr lang="zh-CN" altLang="zh-CN" sz="1800" dirty="0"/>
              <a:t>的思想，</a:t>
            </a:r>
            <a:r>
              <a:rPr lang="en-US" altLang="zh-CN" sz="1800" dirty="0"/>
              <a:t>OVS</a:t>
            </a:r>
            <a:r>
              <a:rPr lang="zh-CN" altLang="zh-CN" sz="1800" dirty="0"/>
              <a:t>的控制面与数据面是相互分离的，另外，</a:t>
            </a:r>
            <a:r>
              <a:rPr lang="en-US" altLang="zh-CN" sz="1800" dirty="0"/>
              <a:t>OVS</a:t>
            </a:r>
            <a:r>
              <a:rPr lang="zh-CN" altLang="zh-CN" sz="1800" dirty="0"/>
              <a:t>根据自己的设计还划分出了管理面。其中，</a:t>
            </a:r>
            <a:r>
              <a:rPr lang="en-US" altLang="zh-CN" sz="1800" dirty="0" err="1"/>
              <a:t>ovsdb</a:t>
            </a:r>
            <a:r>
              <a:rPr lang="en-US" altLang="zh-CN" sz="1800" dirty="0"/>
              <a:t>-server</a:t>
            </a:r>
            <a:r>
              <a:rPr lang="zh-CN" altLang="zh-CN" sz="1800" dirty="0"/>
              <a:t>数据库模块，</a:t>
            </a:r>
            <a:r>
              <a:rPr lang="en-US" altLang="zh-CN" sz="1800" dirty="0" err="1"/>
              <a:t>ovs-vswitchd</a:t>
            </a:r>
            <a:r>
              <a:rPr lang="zh-CN" altLang="zh-CN" sz="1800" dirty="0"/>
              <a:t>与</a:t>
            </a:r>
            <a:r>
              <a:rPr lang="en-US" altLang="zh-CN" sz="1800" dirty="0" err="1"/>
              <a:t>datapath</a:t>
            </a:r>
            <a:r>
              <a:rPr lang="zh-CN" altLang="zh-CN" sz="1800" dirty="0"/>
              <a:t>转发模块组成数据面；遵循</a:t>
            </a:r>
            <a:r>
              <a:rPr lang="en-US" altLang="zh-CN" sz="1800" dirty="0" err="1"/>
              <a:t>OpenFlow</a:t>
            </a:r>
            <a:r>
              <a:rPr lang="zh-CN" altLang="zh-CN" sz="1800" dirty="0"/>
              <a:t>协议跟数据面进行通信的是控制面，在</a:t>
            </a:r>
            <a:r>
              <a:rPr lang="en-US" altLang="zh-CN" sz="1800" dirty="0"/>
              <a:t>OVS</a:t>
            </a:r>
            <a:r>
              <a:rPr lang="zh-CN" altLang="zh-CN" sz="1800" dirty="0"/>
              <a:t>中，由</a:t>
            </a:r>
            <a:r>
              <a:rPr lang="en-US" altLang="zh-CN" sz="1800" dirty="0" err="1"/>
              <a:t>ovs-ofctl</a:t>
            </a:r>
            <a:r>
              <a:rPr lang="zh-CN" altLang="zh-CN" sz="1800" dirty="0"/>
              <a:t>工具管理控制面；其他的一些比如</a:t>
            </a:r>
            <a:r>
              <a:rPr lang="en-US" altLang="zh-CN" sz="1800" dirty="0" err="1"/>
              <a:t>ovs-appctl</a:t>
            </a:r>
            <a:r>
              <a:rPr lang="zh-CN" altLang="zh-CN" sz="1800" dirty="0"/>
              <a:t>、</a:t>
            </a:r>
            <a:r>
              <a:rPr lang="en-US" altLang="zh-CN" sz="1800" dirty="0" err="1"/>
              <a:t>ovs-dpct</a:t>
            </a:r>
            <a:r>
              <a:rPr lang="en-US" altLang="zh-CN" sz="1800" dirty="0"/>
              <a:t>...</a:t>
            </a:r>
            <a:r>
              <a:rPr lang="zh-CN" altLang="zh-CN" sz="1800" dirty="0"/>
              <a:t>等工具则是</a:t>
            </a:r>
            <a:r>
              <a:rPr lang="en-US" altLang="zh-CN" sz="1800" dirty="0"/>
              <a:t>OVS</a:t>
            </a:r>
            <a:r>
              <a:rPr lang="zh-CN" altLang="zh-CN" sz="1800" dirty="0"/>
              <a:t>提供的方便用户对底层模块进行控制的管理面。</a:t>
            </a:r>
          </a:p>
        </p:txBody>
      </p:sp>
      <p:pic>
        <p:nvPicPr>
          <p:cNvPr id="74754" name="Picture 2" descr="3_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24" y="2438400"/>
            <a:ext cx="3914775" cy="247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86292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just"/>
            <a:r>
              <a:rPr lang="en-US" altLang="zh-CN" sz="4000" dirty="0" err="1" smtClean="0"/>
              <a:t>Ryu</a:t>
            </a:r>
            <a:r>
              <a:rPr lang="zh-CN" altLang="en-US" sz="4000" dirty="0" smtClean="0"/>
              <a:t>控制器</a:t>
            </a:r>
            <a:endParaRPr lang="zh-CN" altLang="en-US" sz="4000" dirty="0"/>
          </a:p>
        </p:txBody>
      </p:sp>
      <p:sp>
        <p:nvSpPr>
          <p:cNvPr id="3" name="内容占位符 2"/>
          <p:cNvSpPr>
            <a:spLocks noGrp="1"/>
          </p:cNvSpPr>
          <p:nvPr>
            <p:ph idx="1"/>
          </p:nvPr>
        </p:nvSpPr>
        <p:spPr>
          <a:xfrm>
            <a:off x="457200" y="1600200"/>
            <a:ext cx="8229600" cy="4525963"/>
          </a:xfrm>
        </p:spPr>
        <p:txBody>
          <a:bodyPr/>
          <a:lstStyle/>
          <a:p>
            <a:pPr algn="just"/>
            <a:endParaRPr lang="zh-CN" altLang="en-US" sz="2400" dirty="0"/>
          </a:p>
        </p:txBody>
      </p:sp>
      <p:sp>
        <p:nvSpPr>
          <p:cNvPr id="4" name="页脚占位符 3"/>
          <p:cNvSpPr>
            <a:spLocks noGrp="1"/>
          </p:cNvSpPr>
          <p:nvPr>
            <p:ph type="ftr" sz="quarter" idx="10"/>
          </p:nvPr>
        </p:nvSpPr>
        <p:spPr/>
        <p:txBody>
          <a:bodyPr/>
          <a:lstStyle/>
          <a:p>
            <a:pPr>
              <a:defRPr/>
            </a:pPr>
            <a:r>
              <a:rPr lang="zh-CN" altLang="en-US" smtClean="0"/>
              <a:t>武汉大学计算机学院</a:t>
            </a:r>
            <a:endParaRPr lang="zh-CN" altLang="en-US" dirty="0"/>
          </a:p>
        </p:txBody>
      </p:sp>
      <p:pic>
        <p:nvPicPr>
          <p:cNvPr id="75780" name="图片 9" descr="C:\Users\13277\Desktop\765829-20150907215234419-142536877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726136"/>
            <a:ext cx="3714236" cy="2505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组合 7"/>
          <p:cNvGrpSpPr/>
          <p:nvPr/>
        </p:nvGrpSpPr>
        <p:grpSpPr>
          <a:xfrm>
            <a:off x="609600" y="1565330"/>
            <a:ext cx="3133725" cy="2253319"/>
            <a:chOff x="609600" y="1609862"/>
            <a:chExt cx="3133725" cy="2253319"/>
          </a:xfrm>
        </p:grpSpPr>
        <p:pic>
          <p:nvPicPr>
            <p:cNvPr id="75778" name="Picture 2" descr="Ryu架构_副本"/>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609862"/>
              <a:ext cx="3133725"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nvSpPr>
          <p:spPr>
            <a:xfrm>
              <a:off x="914021" y="3401516"/>
              <a:ext cx="2524881" cy="461665"/>
            </a:xfrm>
            <a:prstGeom prst="rect">
              <a:avLst/>
            </a:prstGeom>
            <a:noFill/>
          </p:spPr>
          <p:txBody>
            <a:bodyPr wrap="square" rtlCol="0">
              <a:spAutoFit/>
            </a:bodyPr>
            <a:lstStyle/>
            <a:p>
              <a:r>
                <a:rPr lang="en-US" altLang="zh-CN" dirty="0" err="1" smtClean="0"/>
                <a:t>Ryu</a:t>
              </a:r>
              <a:r>
                <a:rPr lang="zh-CN" altLang="en-US" dirty="0" smtClean="0"/>
                <a:t>基本架构图</a:t>
              </a:r>
              <a:endParaRPr lang="zh-CN" altLang="en-US" dirty="0"/>
            </a:p>
          </p:txBody>
        </p:sp>
      </p:grpSp>
      <p:grpSp>
        <p:nvGrpSpPr>
          <p:cNvPr id="9" name="组合 8"/>
          <p:cNvGrpSpPr/>
          <p:nvPr/>
        </p:nvGrpSpPr>
        <p:grpSpPr>
          <a:xfrm>
            <a:off x="4171436" y="1752737"/>
            <a:ext cx="5018919" cy="3940505"/>
            <a:chOff x="4171436" y="1752737"/>
            <a:chExt cx="5018919" cy="3940505"/>
          </a:xfrm>
        </p:grpSpPr>
        <p:pic>
          <p:nvPicPr>
            <p:cNvPr id="75779" name="Picture 3" descr="20141020214223748_副本"/>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1436" y="1752737"/>
              <a:ext cx="5018919"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p:cNvSpPr txBox="1"/>
            <p:nvPr/>
          </p:nvSpPr>
          <p:spPr>
            <a:xfrm>
              <a:off x="5156895" y="5231577"/>
              <a:ext cx="3048000" cy="461665"/>
            </a:xfrm>
            <a:prstGeom prst="rect">
              <a:avLst/>
            </a:prstGeom>
            <a:noFill/>
          </p:spPr>
          <p:txBody>
            <a:bodyPr wrap="square" rtlCol="0">
              <a:spAutoFit/>
            </a:bodyPr>
            <a:lstStyle/>
            <a:p>
              <a:r>
                <a:rPr lang="en-US" altLang="zh-CN" dirty="0" err="1" smtClean="0"/>
                <a:t>Ryu</a:t>
              </a:r>
              <a:r>
                <a:rPr lang="zh-CN" altLang="en-US" dirty="0" smtClean="0"/>
                <a:t>具体架构组成图</a:t>
              </a:r>
              <a:endParaRPr lang="zh-CN" altLang="en-US" dirty="0"/>
            </a:p>
          </p:txBody>
        </p:sp>
      </p:grpSp>
      <p:sp>
        <p:nvSpPr>
          <p:cNvPr id="15" name="文本框 14"/>
          <p:cNvSpPr txBox="1"/>
          <p:nvPr/>
        </p:nvSpPr>
        <p:spPr>
          <a:xfrm>
            <a:off x="876844" y="6240777"/>
            <a:ext cx="3009356" cy="461665"/>
          </a:xfrm>
          <a:prstGeom prst="rect">
            <a:avLst/>
          </a:prstGeom>
          <a:noFill/>
        </p:spPr>
        <p:txBody>
          <a:bodyPr wrap="square" rtlCol="0">
            <a:spAutoFit/>
          </a:bodyPr>
          <a:lstStyle/>
          <a:p>
            <a:r>
              <a:rPr lang="en-US" altLang="zh-CN" dirty="0" err="1" smtClean="0"/>
              <a:t>Ryu</a:t>
            </a:r>
            <a:r>
              <a:rPr lang="zh-CN" altLang="en-US" dirty="0" smtClean="0"/>
              <a:t>编程应用模型图</a:t>
            </a:r>
            <a:endParaRPr lang="zh-CN" altLang="en-US" dirty="0"/>
          </a:p>
        </p:txBody>
      </p:sp>
    </p:spTree>
    <p:extLst>
      <p:ext uri="{BB962C8B-B14F-4D97-AF65-F5344CB8AC3E}">
        <p14:creationId xmlns:p14="http://schemas.microsoft.com/office/powerpoint/2010/main" val="38489754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页脚占位符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Verdana" panose="020B0604030504040204" pitchFamily="34" charset="0"/>
                <a:ea typeface="宋体" panose="02010600030101010101" pitchFamily="2" charset="-122"/>
              </a:defRPr>
            </a:lvl1pPr>
            <a:lvl2pPr marL="742950" indent="-285750" eaLnBrk="0" hangingPunct="0">
              <a:defRPr sz="2400">
                <a:solidFill>
                  <a:schemeClr val="tx1"/>
                </a:solidFill>
                <a:latin typeface="Verdana" panose="020B0604030504040204" pitchFamily="34" charset="0"/>
                <a:ea typeface="宋体" panose="02010600030101010101" pitchFamily="2" charset="-122"/>
              </a:defRPr>
            </a:lvl2pPr>
            <a:lvl3pPr marL="1143000" indent="-228600" eaLnBrk="0" hangingPunct="0">
              <a:defRPr sz="2400">
                <a:solidFill>
                  <a:schemeClr val="tx1"/>
                </a:solidFill>
                <a:latin typeface="Verdana" panose="020B0604030504040204" pitchFamily="34" charset="0"/>
                <a:ea typeface="宋体" panose="02010600030101010101" pitchFamily="2" charset="-122"/>
              </a:defRPr>
            </a:lvl3pPr>
            <a:lvl4pPr marL="1600200" indent="-228600" eaLnBrk="0" hangingPunct="0">
              <a:defRPr sz="2400">
                <a:solidFill>
                  <a:schemeClr val="tx1"/>
                </a:solidFill>
                <a:latin typeface="Verdana" panose="020B0604030504040204" pitchFamily="34" charset="0"/>
                <a:ea typeface="宋体" panose="02010600030101010101" pitchFamily="2" charset="-122"/>
              </a:defRPr>
            </a:lvl4pPr>
            <a:lvl5pPr marL="2057400" indent="-228600" eaLnBrk="0" hangingPunct="0">
              <a:defRPr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9pPr>
          </a:lstStyle>
          <a:p>
            <a:pPr eaLnBrk="1" hangingPunct="1"/>
            <a:r>
              <a:rPr lang="zh-CN" altLang="en-US" sz="1600" dirty="0" smtClean="0">
                <a:ea typeface="华文行楷" panose="02010800040101010101" pitchFamily="2" charset="-122"/>
              </a:rPr>
              <a:t>武汉大学计算机学院</a:t>
            </a:r>
          </a:p>
        </p:txBody>
      </p:sp>
      <p:sp>
        <p:nvSpPr>
          <p:cNvPr id="14339" name="Rectangle 2"/>
          <p:cNvSpPr>
            <a:spLocks noGrp="1" noChangeArrowheads="1"/>
          </p:cNvSpPr>
          <p:nvPr>
            <p:ph type="title"/>
          </p:nvPr>
        </p:nvSpPr>
        <p:spPr bwMode="auto">
          <a:xfrm>
            <a:off x="457200" y="533400"/>
            <a:ext cx="8229600" cy="838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mtClean="0">
                <a:latin typeface="黑体" panose="02010609060101010101" pitchFamily="49" charset="-122"/>
                <a:ea typeface="黑体" panose="02010609060101010101" pitchFamily="49" charset="-122"/>
              </a:rPr>
              <a:t>内容提要</a:t>
            </a:r>
          </a:p>
        </p:txBody>
      </p:sp>
      <p:sp>
        <p:nvSpPr>
          <p:cNvPr id="14340" name="Rectangle 3"/>
          <p:cNvSpPr>
            <a:spLocks noGrp="1" noChangeArrowheads="1"/>
          </p:cNvSpPr>
          <p:nvPr>
            <p:ph type="body" idx="1"/>
          </p:nvPr>
        </p:nvSpPr>
        <p:spPr bwMode="auto">
          <a:xfrm>
            <a:off x="566738" y="1752600"/>
            <a:ext cx="8001000" cy="426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b="1" dirty="0" smtClean="0">
                <a:latin typeface="Verdana" panose="020B0604030504040204" pitchFamily="34" charset="0"/>
                <a:ea typeface="宋体" panose="02010600030101010101" pitchFamily="2" charset="-122"/>
              </a:rPr>
              <a:t>研究背景</a:t>
            </a:r>
          </a:p>
          <a:p>
            <a:r>
              <a:rPr lang="zh-CN" altLang="en-US" b="1" dirty="0" smtClean="0">
                <a:latin typeface="Verdana" panose="020B0604030504040204" pitchFamily="34" charset="0"/>
                <a:ea typeface="宋体" panose="02010600030101010101" pitchFamily="2" charset="-122"/>
              </a:rPr>
              <a:t>相关工作</a:t>
            </a:r>
          </a:p>
          <a:p>
            <a:r>
              <a:rPr lang="zh-CN" altLang="en-US" b="1" dirty="0" smtClean="0">
                <a:latin typeface="Verdana" panose="020B0604030504040204" pitchFamily="34" charset="0"/>
                <a:ea typeface="宋体" panose="02010600030101010101" pitchFamily="2" charset="-122"/>
              </a:rPr>
              <a:t>研究框架</a:t>
            </a:r>
            <a:endParaRPr lang="en-US" altLang="zh-CN" b="1" dirty="0" smtClean="0">
              <a:latin typeface="Verdana" panose="020B0604030504040204" pitchFamily="34" charset="0"/>
              <a:ea typeface="宋体" panose="02010600030101010101" pitchFamily="2" charset="-122"/>
            </a:endParaRPr>
          </a:p>
          <a:p>
            <a:r>
              <a:rPr lang="zh-CN" altLang="en-US" b="1" dirty="0" smtClean="0">
                <a:latin typeface="Verdana" panose="020B0604030504040204" pitchFamily="34" charset="0"/>
                <a:ea typeface="宋体" panose="02010600030101010101" pitchFamily="2" charset="-122"/>
              </a:rPr>
              <a:t>系统设计与实现</a:t>
            </a:r>
          </a:p>
          <a:p>
            <a:r>
              <a:rPr lang="zh-CN" altLang="en-US" b="1" dirty="0" smtClean="0">
                <a:latin typeface="Verdana" panose="020B0604030504040204" pitchFamily="34" charset="0"/>
                <a:ea typeface="宋体" panose="02010600030101010101" pitchFamily="2" charset="-122"/>
              </a:rPr>
              <a:t>总结与展望</a:t>
            </a:r>
          </a:p>
          <a:p>
            <a:r>
              <a:rPr lang="zh-CN" altLang="en-US" b="1" dirty="0" smtClean="0">
                <a:latin typeface="Verdana" panose="020B0604030504040204" pitchFamily="34" charset="0"/>
                <a:ea typeface="宋体" panose="02010600030101010101" pitchFamily="2" charset="-122"/>
              </a:rPr>
              <a:t>参加的科研项目与发表论文</a:t>
            </a:r>
            <a:endParaRPr lang="en-US" altLang="zh-CN" b="1" dirty="0" smtClean="0">
              <a:latin typeface="Verdana" panose="020B060403050404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仿真实验</a:t>
            </a:r>
            <a:r>
              <a:rPr lang="en-US" altLang="zh-CN" dirty="0" smtClean="0"/>
              <a:t>—</a:t>
            </a:r>
            <a:r>
              <a:rPr lang="zh-CN" altLang="en-US" dirty="0" smtClean="0"/>
              <a:t>实验环境</a:t>
            </a:r>
            <a:endParaRPr lang="zh-CN" altLang="en-US" dirty="0"/>
          </a:p>
        </p:txBody>
      </p:sp>
      <p:sp>
        <p:nvSpPr>
          <p:cNvPr id="3" name="内容占位符 2"/>
          <p:cNvSpPr>
            <a:spLocks noGrp="1"/>
          </p:cNvSpPr>
          <p:nvPr>
            <p:ph idx="1"/>
          </p:nvPr>
        </p:nvSpPr>
        <p:spPr/>
        <p:txBody>
          <a:bodyPr/>
          <a:lstStyle/>
          <a:p>
            <a:r>
              <a:rPr lang="zh-CN" altLang="en-US" sz="2400" dirty="0" smtClean="0"/>
              <a:t>实验环境</a:t>
            </a:r>
            <a:endParaRPr lang="en-US" altLang="zh-CN" sz="2400" dirty="0" smtClean="0"/>
          </a:p>
          <a:p>
            <a:pPr lvl="1"/>
            <a:r>
              <a:rPr lang="en-US" altLang="zh-CN" sz="2000" dirty="0"/>
              <a:t>1</a:t>
            </a:r>
            <a:r>
              <a:rPr lang="zh-CN" altLang="zh-CN" sz="2000" dirty="0"/>
              <a:t>．硬件环境：</a:t>
            </a:r>
          </a:p>
          <a:p>
            <a:pPr lvl="2"/>
            <a:r>
              <a:rPr lang="zh-CN" altLang="zh-CN" sz="1800" dirty="0" smtClean="0"/>
              <a:t>处理器</a:t>
            </a:r>
            <a:r>
              <a:rPr lang="zh-CN" altLang="zh-CN" sz="1800" dirty="0"/>
              <a:t>：</a:t>
            </a:r>
            <a:r>
              <a:rPr lang="en-US" altLang="zh-CN" sz="1800" dirty="0"/>
              <a:t>Intel® Xeon™ CPU E3-1230 V5 @ 3.40 GHz 3.40 GHz</a:t>
            </a:r>
            <a:endParaRPr lang="zh-CN" altLang="zh-CN" sz="1800" dirty="0"/>
          </a:p>
          <a:p>
            <a:pPr lvl="2"/>
            <a:r>
              <a:rPr lang="zh-CN" altLang="zh-CN" sz="1800" dirty="0" smtClean="0"/>
              <a:t>安装</a:t>
            </a:r>
            <a:r>
              <a:rPr lang="zh-CN" altLang="zh-CN" sz="1800" dirty="0"/>
              <a:t>内存：</a:t>
            </a:r>
            <a:r>
              <a:rPr lang="en-US" altLang="zh-CN" sz="1800" dirty="0"/>
              <a:t>64.00 GB</a:t>
            </a:r>
            <a:endParaRPr lang="zh-CN" altLang="zh-CN" sz="1800" dirty="0"/>
          </a:p>
          <a:p>
            <a:pPr lvl="1"/>
            <a:r>
              <a:rPr lang="en-US" altLang="zh-CN" sz="2000" dirty="0"/>
              <a:t>2</a:t>
            </a:r>
            <a:r>
              <a:rPr lang="zh-CN" altLang="zh-CN" sz="2000" dirty="0"/>
              <a:t>．系统环境：</a:t>
            </a:r>
          </a:p>
          <a:p>
            <a:pPr lvl="2"/>
            <a:r>
              <a:rPr lang="zh-CN" altLang="zh-CN" sz="1800" dirty="0"/>
              <a:t>虚拟机：</a:t>
            </a:r>
            <a:r>
              <a:rPr lang="en-US" altLang="zh-CN" sz="1800" dirty="0"/>
              <a:t>VMware® Workstation 14 Pro</a:t>
            </a:r>
            <a:endParaRPr lang="zh-CN" altLang="zh-CN" sz="1800" dirty="0"/>
          </a:p>
          <a:p>
            <a:pPr lvl="2"/>
            <a:r>
              <a:rPr lang="zh-CN" altLang="zh-CN" sz="1800" dirty="0"/>
              <a:t>虚拟机操作系统：</a:t>
            </a:r>
            <a:r>
              <a:rPr lang="en-US" altLang="zh-CN" sz="1800" dirty="0"/>
              <a:t>Ubuntu 16.04.4 LTS   </a:t>
            </a:r>
            <a:endParaRPr lang="zh-CN" altLang="zh-CN" sz="1800" dirty="0"/>
          </a:p>
          <a:p>
            <a:pPr lvl="2"/>
            <a:r>
              <a:rPr lang="en-US" altLang="zh-CN" sz="1800" dirty="0" err="1"/>
              <a:t>linux</a:t>
            </a:r>
            <a:r>
              <a:rPr lang="zh-CN" altLang="zh-CN" sz="1800" dirty="0"/>
              <a:t>内核版本：</a:t>
            </a:r>
            <a:r>
              <a:rPr lang="en-US" altLang="zh-CN" sz="1800" dirty="0"/>
              <a:t>4.13.0-38-generic</a:t>
            </a:r>
            <a:endParaRPr lang="zh-CN" altLang="zh-CN" sz="1800" dirty="0"/>
          </a:p>
          <a:p>
            <a:pPr lvl="1"/>
            <a:r>
              <a:rPr lang="en-US" altLang="zh-CN" sz="2000" dirty="0"/>
              <a:t>	</a:t>
            </a:r>
            <a:r>
              <a:rPr lang="en-US" altLang="zh-CN" sz="2000" dirty="0" smtClean="0"/>
              <a:t>3</a:t>
            </a:r>
            <a:r>
              <a:rPr lang="zh-CN" altLang="zh-CN" sz="2000" dirty="0"/>
              <a:t>．实验环境</a:t>
            </a:r>
          </a:p>
          <a:p>
            <a:pPr lvl="2"/>
            <a:r>
              <a:rPr lang="zh-CN" altLang="zh-CN" sz="1800" dirty="0"/>
              <a:t>仿真平台：</a:t>
            </a:r>
            <a:r>
              <a:rPr lang="en-US" altLang="zh-CN" sz="1800" dirty="0" err="1"/>
              <a:t>Mininet</a:t>
            </a:r>
            <a:r>
              <a:rPr lang="en-US" altLang="zh-CN" sz="1800" dirty="0"/>
              <a:t> 2.3.0d1</a:t>
            </a:r>
            <a:endParaRPr lang="zh-CN" altLang="zh-CN" sz="1800" dirty="0"/>
          </a:p>
          <a:p>
            <a:pPr lvl="2"/>
            <a:r>
              <a:rPr lang="en-US" altLang="zh-CN" sz="1800" dirty="0"/>
              <a:t>SDN</a:t>
            </a:r>
            <a:r>
              <a:rPr lang="zh-CN" altLang="zh-CN" sz="1800" dirty="0"/>
              <a:t>控制器：</a:t>
            </a:r>
            <a:r>
              <a:rPr lang="en-US" altLang="zh-CN" sz="1800" dirty="0" err="1"/>
              <a:t>Ryu</a:t>
            </a:r>
            <a:r>
              <a:rPr lang="en-US" altLang="zh-CN" sz="1800" dirty="0"/>
              <a:t> 4.23</a:t>
            </a:r>
            <a:endParaRPr lang="zh-CN" altLang="zh-CN" sz="1800" dirty="0"/>
          </a:p>
          <a:p>
            <a:pPr lvl="2"/>
            <a:r>
              <a:rPr lang="zh-CN" altLang="zh-CN" sz="1800" dirty="0"/>
              <a:t>交换机：</a:t>
            </a:r>
            <a:r>
              <a:rPr lang="en-US" altLang="zh-CN" sz="1800" dirty="0"/>
              <a:t>Open </a:t>
            </a:r>
            <a:r>
              <a:rPr lang="en-US" altLang="zh-CN" sz="1800" dirty="0" err="1"/>
              <a:t>vSwitch</a:t>
            </a:r>
            <a:r>
              <a:rPr lang="en-US" altLang="zh-CN" sz="1800" dirty="0"/>
              <a:t> 2.5.4</a:t>
            </a:r>
            <a:endParaRPr lang="zh-CN" altLang="zh-CN" sz="1800" dirty="0"/>
          </a:p>
          <a:p>
            <a:endParaRPr lang="en-US" altLang="zh-CN" sz="2400" dirty="0" smtClean="0"/>
          </a:p>
          <a:p>
            <a:endParaRPr lang="zh-CN" altLang="en-US" sz="2400" dirty="0"/>
          </a:p>
        </p:txBody>
      </p:sp>
      <p:sp>
        <p:nvSpPr>
          <p:cNvPr id="4" name="页脚占位符 3"/>
          <p:cNvSpPr>
            <a:spLocks noGrp="1"/>
          </p:cNvSpPr>
          <p:nvPr>
            <p:ph type="ftr" sz="quarter" idx="10"/>
          </p:nvPr>
        </p:nvSpPr>
        <p:spPr/>
        <p:txBody>
          <a:bodyPr/>
          <a:lstStyle/>
          <a:p>
            <a:pPr>
              <a:defRPr/>
            </a:pPr>
            <a:r>
              <a:rPr lang="zh-CN" altLang="en-US" dirty="0" smtClean="0"/>
              <a:t>武汉大学计算机学院</a:t>
            </a:r>
            <a:endParaRPr lang="zh-CN" altLang="en-US" dirty="0"/>
          </a:p>
        </p:txBody>
      </p:sp>
    </p:spTree>
    <p:extLst>
      <p:ext uri="{BB962C8B-B14F-4D97-AF65-F5344CB8AC3E}">
        <p14:creationId xmlns:p14="http://schemas.microsoft.com/office/powerpoint/2010/main" val="41989605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仿真实验</a:t>
            </a:r>
            <a:r>
              <a:rPr lang="en-US" altLang="zh-CN" dirty="0"/>
              <a:t>—</a:t>
            </a:r>
            <a:r>
              <a:rPr lang="zh-CN" altLang="en-US" dirty="0" smtClean="0"/>
              <a:t>实验步骤</a:t>
            </a:r>
            <a:r>
              <a:rPr lang="en-US" altLang="zh-CN" dirty="0" smtClean="0"/>
              <a:t>(1/3)</a:t>
            </a:r>
            <a:endParaRPr lang="zh-CN" altLang="en-US" dirty="0"/>
          </a:p>
        </p:txBody>
      </p:sp>
      <p:sp>
        <p:nvSpPr>
          <p:cNvPr id="3" name="内容占位符 2"/>
          <p:cNvSpPr>
            <a:spLocks noGrp="1"/>
          </p:cNvSpPr>
          <p:nvPr>
            <p:ph idx="1"/>
          </p:nvPr>
        </p:nvSpPr>
        <p:spPr/>
        <p:txBody>
          <a:bodyPr/>
          <a:lstStyle/>
          <a:p>
            <a:r>
              <a:rPr lang="zh-CN" altLang="en-US" dirty="0" smtClean="0"/>
              <a:t>网络拓扑设计</a:t>
            </a:r>
            <a:endParaRPr lang="en-US" altLang="zh-CN" dirty="0" smtClean="0"/>
          </a:p>
        </p:txBody>
      </p:sp>
      <p:sp>
        <p:nvSpPr>
          <p:cNvPr id="4" name="页脚占位符 3"/>
          <p:cNvSpPr>
            <a:spLocks noGrp="1"/>
          </p:cNvSpPr>
          <p:nvPr>
            <p:ph type="ftr" sz="quarter" idx="10"/>
          </p:nvPr>
        </p:nvSpPr>
        <p:spPr/>
        <p:txBody>
          <a:bodyPr/>
          <a:lstStyle/>
          <a:p>
            <a:pPr>
              <a:defRPr/>
            </a:pPr>
            <a:r>
              <a:rPr lang="zh-CN" altLang="en-US" dirty="0" smtClean="0"/>
              <a:t>武汉大学计算机学院</a:t>
            </a:r>
            <a:endParaRPr lang="zh-CN" altLang="en-US" dirty="0"/>
          </a:p>
        </p:txBody>
      </p:sp>
      <p:grpSp>
        <p:nvGrpSpPr>
          <p:cNvPr id="48" name="组合 47"/>
          <p:cNvGrpSpPr/>
          <p:nvPr/>
        </p:nvGrpSpPr>
        <p:grpSpPr>
          <a:xfrm>
            <a:off x="383579" y="1676904"/>
            <a:ext cx="8739400" cy="4568321"/>
            <a:chOff x="1864496" y="1147763"/>
            <a:chExt cx="10276704" cy="5695899"/>
          </a:xfrm>
        </p:grpSpPr>
        <p:grpSp>
          <p:nvGrpSpPr>
            <p:cNvPr id="49" name="组合 48"/>
            <p:cNvGrpSpPr>
              <a:grpSpLocks/>
            </p:cNvGrpSpPr>
            <p:nvPr/>
          </p:nvGrpSpPr>
          <p:grpSpPr bwMode="auto">
            <a:xfrm>
              <a:off x="9440863" y="1147763"/>
              <a:ext cx="2200275" cy="2654300"/>
              <a:chOff x="9326343" y="1367749"/>
              <a:chExt cx="2200785" cy="2654355"/>
            </a:xfrm>
          </p:grpSpPr>
          <p:sp>
            <p:nvSpPr>
              <p:cNvPr id="85" name="L 形 84"/>
              <p:cNvSpPr/>
              <p:nvPr/>
            </p:nvSpPr>
            <p:spPr>
              <a:xfrm rot="5400000">
                <a:off x="9765528" y="2260503"/>
                <a:ext cx="1322415" cy="2200785"/>
              </a:xfrm>
              <a:prstGeom prst="corner">
                <a:avLst>
                  <a:gd name="adj1" fmla="val 16120"/>
                  <a:gd name="adj2" fmla="val 16110"/>
                </a:avLst>
              </a:pr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6" name="Freeform 288"/>
              <p:cNvSpPr>
                <a:spLocks noEditPoints="1"/>
              </p:cNvSpPr>
              <p:nvPr/>
            </p:nvSpPr>
            <p:spPr bwMode="auto">
              <a:xfrm>
                <a:off x="9884865" y="1367749"/>
                <a:ext cx="1083740" cy="1034481"/>
              </a:xfrm>
              <a:custGeom>
                <a:avLst/>
                <a:gdLst>
                  <a:gd name="T0" fmla="*/ 2147483647 w 109"/>
                  <a:gd name="T1" fmla="*/ 2147483647 h 104"/>
                  <a:gd name="T2" fmla="*/ 2147483647 w 109"/>
                  <a:gd name="T3" fmla="*/ 2147483647 h 104"/>
                  <a:gd name="T4" fmla="*/ 2147483647 w 109"/>
                  <a:gd name="T5" fmla="*/ 2147483647 h 104"/>
                  <a:gd name="T6" fmla="*/ 2147483647 w 109"/>
                  <a:gd name="T7" fmla="*/ 2147483647 h 104"/>
                  <a:gd name="T8" fmla="*/ 2147483647 w 109"/>
                  <a:gd name="T9" fmla="*/ 2147483647 h 104"/>
                  <a:gd name="T10" fmla="*/ 2147483647 w 109"/>
                  <a:gd name="T11" fmla="*/ 2147483647 h 104"/>
                  <a:gd name="T12" fmla="*/ 2147483647 w 109"/>
                  <a:gd name="T13" fmla="*/ 2147483647 h 104"/>
                  <a:gd name="T14" fmla="*/ 2147483647 w 109"/>
                  <a:gd name="T15" fmla="*/ 2147483647 h 104"/>
                  <a:gd name="T16" fmla="*/ 2147483647 w 109"/>
                  <a:gd name="T17" fmla="*/ 2147483647 h 104"/>
                  <a:gd name="T18" fmla="*/ 2147483647 w 109"/>
                  <a:gd name="T19" fmla="*/ 0 h 104"/>
                  <a:gd name="T20" fmla="*/ 2147483647 w 109"/>
                  <a:gd name="T21" fmla="*/ 2147483647 h 104"/>
                  <a:gd name="T22" fmla="*/ 2147483647 w 109"/>
                  <a:gd name="T23" fmla="*/ 2147483647 h 104"/>
                  <a:gd name="T24" fmla="*/ 2147483647 w 109"/>
                  <a:gd name="T25" fmla="*/ 2147483647 h 104"/>
                  <a:gd name="T26" fmla="*/ 2147483647 w 109"/>
                  <a:gd name="T27" fmla="*/ 2147483647 h 104"/>
                  <a:gd name="T28" fmla="*/ 2147483647 w 109"/>
                  <a:gd name="T29" fmla="*/ 2147483647 h 104"/>
                  <a:gd name="T30" fmla="*/ 2147483647 w 109"/>
                  <a:gd name="T31" fmla="*/ 2147483647 h 104"/>
                  <a:gd name="T32" fmla="*/ 2147483647 w 109"/>
                  <a:gd name="T33" fmla="*/ 2147483647 h 104"/>
                  <a:gd name="T34" fmla="*/ 2147483647 w 109"/>
                  <a:gd name="T35" fmla="*/ 2147483647 h 104"/>
                  <a:gd name="T36" fmla="*/ 2147483647 w 109"/>
                  <a:gd name="T37" fmla="*/ 2147483647 h 104"/>
                  <a:gd name="T38" fmla="*/ 2147483647 w 109"/>
                  <a:gd name="T39" fmla="*/ 2147483647 h 104"/>
                  <a:gd name="T40" fmla="*/ 2147483647 w 109"/>
                  <a:gd name="T41" fmla="*/ 2147483647 h 104"/>
                  <a:gd name="T42" fmla="*/ 2147483647 w 109"/>
                  <a:gd name="T43" fmla="*/ 2147483647 h 104"/>
                  <a:gd name="T44" fmla="*/ 2147483647 w 109"/>
                  <a:gd name="T45" fmla="*/ 2147483647 h 104"/>
                  <a:gd name="T46" fmla="*/ 2147483647 w 109"/>
                  <a:gd name="T47" fmla="*/ 2147483647 h 104"/>
                  <a:gd name="T48" fmla="*/ 2147483647 w 109"/>
                  <a:gd name="T49" fmla="*/ 2147483647 h 104"/>
                  <a:gd name="T50" fmla="*/ 2147483647 w 109"/>
                  <a:gd name="T51" fmla="*/ 2147483647 h 104"/>
                  <a:gd name="T52" fmla="*/ 2147483647 w 109"/>
                  <a:gd name="T53" fmla="*/ 2147483647 h 104"/>
                  <a:gd name="T54" fmla="*/ 2147483647 w 109"/>
                  <a:gd name="T55" fmla="*/ 2147483647 h 104"/>
                  <a:gd name="T56" fmla="*/ 2147483647 w 109"/>
                  <a:gd name="T57" fmla="*/ 2147483647 h 104"/>
                  <a:gd name="T58" fmla="*/ 2147483647 w 109"/>
                  <a:gd name="T59" fmla="*/ 2147483647 h 104"/>
                  <a:gd name="T60" fmla="*/ 2147483647 w 109"/>
                  <a:gd name="T61" fmla="*/ 2147483647 h 104"/>
                  <a:gd name="T62" fmla="*/ 2147483647 w 109"/>
                  <a:gd name="T63" fmla="*/ 2147483647 h 104"/>
                  <a:gd name="T64" fmla="*/ 2147483647 w 109"/>
                  <a:gd name="T65" fmla="*/ 2147483647 h 104"/>
                  <a:gd name="T66" fmla="*/ 2147483647 w 109"/>
                  <a:gd name="T67" fmla="*/ 2147483647 h 104"/>
                  <a:gd name="T68" fmla="*/ 2147483647 w 109"/>
                  <a:gd name="T69" fmla="*/ 2147483647 h 104"/>
                  <a:gd name="T70" fmla="*/ 2147483647 w 109"/>
                  <a:gd name="T71" fmla="*/ 2147483647 h 104"/>
                  <a:gd name="T72" fmla="*/ 2147483647 w 109"/>
                  <a:gd name="T73" fmla="*/ 2147483647 h 104"/>
                  <a:gd name="T74" fmla="*/ 2147483647 w 109"/>
                  <a:gd name="T75" fmla="*/ 2147483647 h 104"/>
                  <a:gd name="T76" fmla="*/ 2147483647 w 109"/>
                  <a:gd name="T77" fmla="*/ 2147483647 h 104"/>
                  <a:gd name="T78" fmla="*/ 2147483647 w 109"/>
                  <a:gd name="T79" fmla="*/ 2147483647 h 104"/>
                  <a:gd name="T80" fmla="*/ 2147483647 w 109"/>
                  <a:gd name="T81" fmla="*/ 2147483647 h 104"/>
                  <a:gd name="T82" fmla="*/ 2147483647 w 109"/>
                  <a:gd name="T83" fmla="*/ 2147483647 h 104"/>
                  <a:gd name="T84" fmla="*/ 2147483647 w 109"/>
                  <a:gd name="T85" fmla="*/ 2147483647 h 104"/>
                  <a:gd name="T86" fmla="*/ 2147483647 w 109"/>
                  <a:gd name="T87" fmla="*/ 2147483647 h 104"/>
                  <a:gd name="T88" fmla="*/ 2147483647 w 109"/>
                  <a:gd name="T89" fmla="*/ 2147483647 h 104"/>
                  <a:gd name="T90" fmla="*/ 2147483647 w 109"/>
                  <a:gd name="T91" fmla="*/ 2147483647 h 104"/>
                  <a:gd name="T92" fmla="*/ 2147483647 w 109"/>
                  <a:gd name="T93" fmla="*/ 2147483647 h 10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09" h="104">
                    <a:moveTo>
                      <a:pt x="62" y="0"/>
                    </a:moveTo>
                    <a:cubicBezTo>
                      <a:pt x="71" y="0"/>
                      <a:pt x="80" y="3"/>
                      <a:pt x="86" y="10"/>
                    </a:cubicBezTo>
                    <a:cubicBezTo>
                      <a:pt x="92" y="16"/>
                      <a:pt x="96" y="24"/>
                      <a:pt x="96" y="34"/>
                    </a:cubicBezTo>
                    <a:cubicBezTo>
                      <a:pt x="96" y="38"/>
                      <a:pt x="95" y="42"/>
                      <a:pt x="94" y="46"/>
                    </a:cubicBezTo>
                    <a:cubicBezTo>
                      <a:pt x="92" y="48"/>
                      <a:pt x="92" y="48"/>
                      <a:pt x="92" y="48"/>
                    </a:cubicBezTo>
                    <a:cubicBezTo>
                      <a:pt x="89" y="52"/>
                      <a:pt x="86" y="56"/>
                      <a:pt x="83" y="58"/>
                    </a:cubicBezTo>
                    <a:cubicBezTo>
                      <a:pt x="83" y="53"/>
                      <a:pt x="83" y="53"/>
                      <a:pt x="83" y="53"/>
                    </a:cubicBezTo>
                    <a:cubicBezTo>
                      <a:pt x="82" y="53"/>
                      <a:pt x="82" y="53"/>
                      <a:pt x="82" y="53"/>
                    </a:cubicBezTo>
                    <a:cubicBezTo>
                      <a:pt x="84" y="51"/>
                      <a:pt x="86" y="49"/>
                      <a:pt x="87" y="46"/>
                    </a:cubicBezTo>
                    <a:cubicBezTo>
                      <a:pt x="86" y="46"/>
                      <a:pt x="86" y="47"/>
                      <a:pt x="85" y="47"/>
                    </a:cubicBezTo>
                    <a:cubicBezTo>
                      <a:pt x="83" y="48"/>
                      <a:pt x="80" y="49"/>
                      <a:pt x="78" y="50"/>
                    </a:cubicBezTo>
                    <a:cubicBezTo>
                      <a:pt x="78" y="50"/>
                      <a:pt x="77" y="51"/>
                      <a:pt x="77" y="51"/>
                    </a:cubicBezTo>
                    <a:cubicBezTo>
                      <a:pt x="65" y="47"/>
                      <a:pt x="54" y="47"/>
                      <a:pt x="44" y="49"/>
                    </a:cubicBezTo>
                    <a:cubicBezTo>
                      <a:pt x="42" y="49"/>
                      <a:pt x="40" y="48"/>
                      <a:pt x="38" y="47"/>
                    </a:cubicBezTo>
                    <a:cubicBezTo>
                      <a:pt x="38" y="47"/>
                      <a:pt x="37" y="46"/>
                      <a:pt x="36" y="46"/>
                    </a:cubicBezTo>
                    <a:cubicBezTo>
                      <a:pt x="37" y="48"/>
                      <a:pt x="38" y="49"/>
                      <a:pt x="39" y="51"/>
                    </a:cubicBezTo>
                    <a:cubicBezTo>
                      <a:pt x="38" y="52"/>
                      <a:pt x="36" y="52"/>
                      <a:pt x="34" y="53"/>
                    </a:cubicBezTo>
                    <a:cubicBezTo>
                      <a:pt x="30" y="48"/>
                      <a:pt x="28" y="41"/>
                      <a:pt x="28" y="34"/>
                    </a:cubicBezTo>
                    <a:cubicBezTo>
                      <a:pt x="28" y="24"/>
                      <a:pt x="31" y="16"/>
                      <a:pt x="38" y="10"/>
                    </a:cubicBezTo>
                    <a:cubicBezTo>
                      <a:pt x="44" y="3"/>
                      <a:pt x="52" y="0"/>
                      <a:pt x="62" y="0"/>
                    </a:cubicBezTo>
                    <a:close/>
                    <a:moveTo>
                      <a:pt x="0" y="104"/>
                    </a:moveTo>
                    <a:cubicBezTo>
                      <a:pt x="37" y="103"/>
                      <a:pt x="37" y="103"/>
                      <a:pt x="37" y="103"/>
                    </a:cubicBezTo>
                    <a:cubicBezTo>
                      <a:pt x="42" y="86"/>
                      <a:pt x="42" y="86"/>
                      <a:pt x="42" y="86"/>
                    </a:cubicBezTo>
                    <a:cubicBezTo>
                      <a:pt x="88" y="84"/>
                      <a:pt x="88" y="84"/>
                      <a:pt x="88" y="84"/>
                    </a:cubicBezTo>
                    <a:cubicBezTo>
                      <a:pt x="109" y="52"/>
                      <a:pt x="109" y="52"/>
                      <a:pt x="109" y="52"/>
                    </a:cubicBezTo>
                    <a:cubicBezTo>
                      <a:pt x="98" y="51"/>
                      <a:pt x="98" y="51"/>
                      <a:pt x="98" y="51"/>
                    </a:cubicBezTo>
                    <a:cubicBezTo>
                      <a:pt x="83" y="72"/>
                      <a:pt x="70" y="74"/>
                      <a:pt x="49" y="68"/>
                    </a:cubicBezTo>
                    <a:cubicBezTo>
                      <a:pt x="49" y="67"/>
                      <a:pt x="49" y="67"/>
                      <a:pt x="49" y="67"/>
                    </a:cubicBezTo>
                    <a:cubicBezTo>
                      <a:pt x="66" y="70"/>
                      <a:pt x="73" y="68"/>
                      <a:pt x="77" y="64"/>
                    </a:cubicBezTo>
                    <a:cubicBezTo>
                      <a:pt x="77" y="58"/>
                      <a:pt x="77" y="58"/>
                      <a:pt x="77" y="58"/>
                    </a:cubicBezTo>
                    <a:cubicBezTo>
                      <a:pt x="38" y="44"/>
                      <a:pt x="15" y="73"/>
                      <a:pt x="0" y="104"/>
                    </a:cubicBezTo>
                    <a:close/>
                    <a:moveTo>
                      <a:pt x="90" y="35"/>
                    </a:moveTo>
                    <a:cubicBezTo>
                      <a:pt x="80" y="35"/>
                      <a:pt x="80" y="35"/>
                      <a:pt x="80" y="35"/>
                    </a:cubicBezTo>
                    <a:cubicBezTo>
                      <a:pt x="80" y="38"/>
                      <a:pt x="80" y="41"/>
                      <a:pt x="79" y="43"/>
                    </a:cubicBezTo>
                    <a:cubicBezTo>
                      <a:pt x="80" y="43"/>
                      <a:pt x="81" y="42"/>
                      <a:pt x="83" y="42"/>
                    </a:cubicBezTo>
                    <a:cubicBezTo>
                      <a:pt x="86" y="40"/>
                      <a:pt x="89" y="38"/>
                      <a:pt x="90" y="35"/>
                    </a:cubicBezTo>
                    <a:close/>
                    <a:moveTo>
                      <a:pt x="74" y="35"/>
                    </a:moveTo>
                    <a:cubicBezTo>
                      <a:pt x="64" y="35"/>
                      <a:pt x="64" y="35"/>
                      <a:pt x="64" y="35"/>
                    </a:cubicBezTo>
                    <a:cubicBezTo>
                      <a:pt x="64" y="46"/>
                      <a:pt x="64" y="46"/>
                      <a:pt x="64" y="46"/>
                    </a:cubicBezTo>
                    <a:cubicBezTo>
                      <a:pt x="67" y="46"/>
                      <a:pt x="70" y="46"/>
                      <a:pt x="73" y="45"/>
                    </a:cubicBezTo>
                    <a:cubicBezTo>
                      <a:pt x="74" y="42"/>
                      <a:pt x="74" y="39"/>
                      <a:pt x="74" y="35"/>
                    </a:cubicBezTo>
                    <a:close/>
                    <a:moveTo>
                      <a:pt x="59" y="35"/>
                    </a:moveTo>
                    <a:cubicBezTo>
                      <a:pt x="50" y="35"/>
                      <a:pt x="50" y="35"/>
                      <a:pt x="50" y="35"/>
                    </a:cubicBezTo>
                    <a:cubicBezTo>
                      <a:pt x="50" y="39"/>
                      <a:pt x="50" y="42"/>
                      <a:pt x="51" y="45"/>
                    </a:cubicBezTo>
                    <a:cubicBezTo>
                      <a:pt x="53" y="46"/>
                      <a:pt x="56" y="46"/>
                      <a:pt x="59" y="46"/>
                    </a:cubicBezTo>
                    <a:cubicBezTo>
                      <a:pt x="59" y="35"/>
                      <a:pt x="59" y="35"/>
                      <a:pt x="59" y="35"/>
                    </a:cubicBezTo>
                    <a:close/>
                    <a:moveTo>
                      <a:pt x="44" y="35"/>
                    </a:moveTo>
                    <a:cubicBezTo>
                      <a:pt x="34" y="35"/>
                      <a:pt x="34" y="35"/>
                      <a:pt x="34" y="35"/>
                    </a:cubicBezTo>
                    <a:cubicBezTo>
                      <a:pt x="35" y="38"/>
                      <a:pt x="37" y="40"/>
                      <a:pt x="41" y="42"/>
                    </a:cubicBezTo>
                    <a:cubicBezTo>
                      <a:pt x="42" y="42"/>
                      <a:pt x="43" y="43"/>
                      <a:pt x="44" y="43"/>
                    </a:cubicBezTo>
                    <a:cubicBezTo>
                      <a:pt x="44" y="41"/>
                      <a:pt x="44" y="38"/>
                      <a:pt x="44" y="35"/>
                    </a:cubicBezTo>
                    <a:close/>
                    <a:moveTo>
                      <a:pt x="35" y="30"/>
                    </a:moveTo>
                    <a:cubicBezTo>
                      <a:pt x="44" y="30"/>
                      <a:pt x="44" y="30"/>
                      <a:pt x="44" y="30"/>
                    </a:cubicBezTo>
                    <a:cubicBezTo>
                      <a:pt x="44" y="28"/>
                      <a:pt x="44" y="26"/>
                      <a:pt x="44" y="24"/>
                    </a:cubicBezTo>
                    <a:cubicBezTo>
                      <a:pt x="43" y="24"/>
                      <a:pt x="42" y="25"/>
                      <a:pt x="41" y="25"/>
                    </a:cubicBezTo>
                    <a:cubicBezTo>
                      <a:pt x="38" y="27"/>
                      <a:pt x="36" y="28"/>
                      <a:pt x="35" y="30"/>
                    </a:cubicBezTo>
                    <a:close/>
                    <a:moveTo>
                      <a:pt x="50" y="30"/>
                    </a:moveTo>
                    <a:cubicBezTo>
                      <a:pt x="59" y="30"/>
                      <a:pt x="59" y="30"/>
                      <a:pt x="59" y="30"/>
                    </a:cubicBezTo>
                    <a:cubicBezTo>
                      <a:pt x="59" y="21"/>
                      <a:pt x="59" y="21"/>
                      <a:pt x="59" y="21"/>
                    </a:cubicBezTo>
                    <a:cubicBezTo>
                      <a:pt x="56" y="21"/>
                      <a:pt x="53" y="22"/>
                      <a:pt x="51" y="22"/>
                    </a:cubicBezTo>
                    <a:cubicBezTo>
                      <a:pt x="50" y="25"/>
                      <a:pt x="50" y="27"/>
                      <a:pt x="50" y="30"/>
                    </a:cubicBezTo>
                    <a:close/>
                    <a:moveTo>
                      <a:pt x="64" y="30"/>
                    </a:moveTo>
                    <a:cubicBezTo>
                      <a:pt x="74" y="30"/>
                      <a:pt x="74" y="30"/>
                      <a:pt x="74" y="30"/>
                    </a:cubicBezTo>
                    <a:cubicBezTo>
                      <a:pt x="74" y="27"/>
                      <a:pt x="73" y="25"/>
                      <a:pt x="73" y="22"/>
                    </a:cubicBezTo>
                    <a:cubicBezTo>
                      <a:pt x="70" y="22"/>
                      <a:pt x="67" y="21"/>
                      <a:pt x="64" y="21"/>
                    </a:cubicBezTo>
                    <a:cubicBezTo>
                      <a:pt x="64" y="30"/>
                      <a:pt x="64" y="30"/>
                      <a:pt x="64" y="30"/>
                    </a:cubicBezTo>
                    <a:close/>
                    <a:moveTo>
                      <a:pt x="80" y="30"/>
                    </a:moveTo>
                    <a:cubicBezTo>
                      <a:pt x="89" y="30"/>
                      <a:pt x="89" y="30"/>
                      <a:pt x="89" y="30"/>
                    </a:cubicBezTo>
                    <a:cubicBezTo>
                      <a:pt x="87" y="28"/>
                      <a:pt x="85" y="27"/>
                      <a:pt x="83" y="25"/>
                    </a:cubicBezTo>
                    <a:cubicBezTo>
                      <a:pt x="81" y="25"/>
                      <a:pt x="80" y="24"/>
                      <a:pt x="79" y="24"/>
                    </a:cubicBezTo>
                    <a:cubicBezTo>
                      <a:pt x="79" y="26"/>
                      <a:pt x="80" y="28"/>
                      <a:pt x="80" y="30"/>
                    </a:cubicBezTo>
                    <a:close/>
                    <a:moveTo>
                      <a:pt x="64" y="6"/>
                    </a:moveTo>
                    <a:cubicBezTo>
                      <a:pt x="64" y="15"/>
                      <a:pt x="64" y="15"/>
                      <a:pt x="64" y="15"/>
                    </a:cubicBezTo>
                    <a:cubicBezTo>
                      <a:pt x="67" y="15"/>
                      <a:pt x="69" y="16"/>
                      <a:pt x="71" y="16"/>
                    </a:cubicBezTo>
                    <a:cubicBezTo>
                      <a:pt x="71" y="15"/>
                      <a:pt x="70" y="14"/>
                      <a:pt x="70" y="13"/>
                    </a:cubicBezTo>
                    <a:cubicBezTo>
                      <a:pt x="68" y="10"/>
                      <a:pt x="66" y="7"/>
                      <a:pt x="64" y="6"/>
                    </a:cubicBezTo>
                    <a:close/>
                    <a:moveTo>
                      <a:pt x="59" y="15"/>
                    </a:moveTo>
                    <a:cubicBezTo>
                      <a:pt x="59" y="6"/>
                      <a:pt x="59" y="6"/>
                      <a:pt x="59" y="6"/>
                    </a:cubicBezTo>
                    <a:cubicBezTo>
                      <a:pt x="57" y="7"/>
                      <a:pt x="55" y="10"/>
                      <a:pt x="54" y="13"/>
                    </a:cubicBezTo>
                    <a:cubicBezTo>
                      <a:pt x="53" y="14"/>
                      <a:pt x="53" y="15"/>
                      <a:pt x="52" y="16"/>
                    </a:cubicBezTo>
                    <a:cubicBezTo>
                      <a:pt x="55" y="16"/>
                      <a:pt x="57" y="15"/>
                      <a:pt x="59" y="15"/>
                    </a:cubicBezTo>
                    <a:close/>
                    <a:moveTo>
                      <a:pt x="46" y="17"/>
                    </a:moveTo>
                    <a:cubicBezTo>
                      <a:pt x="46" y="15"/>
                      <a:pt x="47" y="12"/>
                      <a:pt x="48" y="10"/>
                    </a:cubicBezTo>
                    <a:cubicBezTo>
                      <a:pt x="49" y="10"/>
                      <a:pt x="49" y="9"/>
                      <a:pt x="50" y="8"/>
                    </a:cubicBezTo>
                    <a:cubicBezTo>
                      <a:pt x="47" y="10"/>
                      <a:pt x="44" y="11"/>
                      <a:pt x="42" y="14"/>
                    </a:cubicBezTo>
                    <a:cubicBezTo>
                      <a:pt x="40" y="16"/>
                      <a:pt x="38" y="18"/>
                      <a:pt x="36" y="21"/>
                    </a:cubicBezTo>
                    <a:cubicBezTo>
                      <a:pt x="37" y="21"/>
                      <a:pt x="38" y="20"/>
                      <a:pt x="38" y="20"/>
                    </a:cubicBezTo>
                    <a:cubicBezTo>
                      <a:pt x="41" y="19"/>
                      <a:pt x="43" y="18"/>
                      <a:pt x="46" y="17"/>
                    </a:cubicBezTo>
                    <a:close/>
                    <a:moveTo>
                      <a:pt x="74" y="8"/>
                    </a:moveTo>
                    <a:cubicBezTo>
                      <a:pt x="74" y="9"/>
                      <a:pt x="75" y="10"/>
                      <a:pt x="75" y="10"/>
                    </a:cubicBezTo>
                    <a:cubicBezTo>
                      <a:pt x="76" y="12"/>
                      <a:pt x="77" y="15"/>
                      <a:pt x="78" y="17"/>
                    </a:cubicBezTo>
                    <a:cubicBezTo>
                      <a:pt x="80" y="18"/>
                      <a:pt x="83" y="19"/>
                      <a:pt x="85" y="20"/>
                    </a:cubicBezTo>
                    <a:cubicBezTo>
                      <a:pt x="86" y="20"/>
                      <a:pt x="86" y="21"/>
                      <a:pt x="87" y="21"/>
                    </a:cubicBezTo>
                    <a:cubicBezTo>
                      <a:pt x="86" y="18"/>
                      <a:pt x="84" y="16"/>
                      <a:pt x="82" y="14"/>
                    </a:cubicBezTo>
                    <a:cubicBezTo>
                      <a:pt x="79" y="11"/>
                      <a:pt x="77" y="10"/>
                      <a:pt x="74" y="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just"/>
                <a:endParaRPr lang="zh-CN" altLang="en-US">
                  <a:solidFill>
                    <a:prstClr val="black"/>
                  </a:solidFill>
                </a:endParaRPr>
              </a:p>
            </p:txBody>
          </p:sp>
        </p:grpSp>
        <p:grpSp>
          <p:nvGrpSpPr>
            <p:cNvPr id="50" name="组合 49"/>
            <p:cNvGrpSpPr>
              <a:grpSpLocks/>
            </p:cNvGrpSpPr>
            <p:nvPr/>
          </p:nvGrpSpPr>
          <p:grpSpPr bwMode="auto">
            <a:xfrm>
              <a:off x="4576763" y="2724150"/>
              <a:ext cx="2205037" cy="2281238"/>
              <a:chOff x="4461681" y="2944009"/>
              <a:chExt cx="2205196" cy="2281860"/>
            </a:xfrm>
          </p:grpSpPr>
          <p:sp>
            <p:nvSpPr>
              <p:cNvPr id="82" name="L 形 81"/>
              <p:cNvSpPr/>
              <p:nvPr/>
            </p:nvSpPr>
            <p:spPr>
              <a:xfrm rot="5400000">
                <a:off x="4900524" y="3464277"/>
                <a:ext cx="1322749" cy="2200434"/>
              </a:xfrm>
              <a:prstGeom prst="corner">
                <a:avLst>
                  <a:gd name="adj1" fmla="val 16120"/>
                  <a:gd name="adj2" fmla="val 16110"/>
                </a:avLst>
              </a:pr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3" name="等腰三角形 82"/>
              <p:cNvSpPr/>
              <p:nvPr/>
            </p:nvSpPr>
            <p:spPr>
              <a:xfrm>
                <a:off x="6292200" y="3302882"/>
                <a:ext cx="374677" cy="374752"/>
              </a:xfrm>
              <a:prstGeom prst="triangle">
                <a:avLst>
                  <a:gd name="adj" fmla="val 100000"/>
                </a:avLst>
              </a:pr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4" name="Freeform 48"/>
              <p:cNvSpPr>
                <a:spLocks noEditPoints="1"/>
              </p:cNvSpPr>
              <p:nvPr/>
            </p:nvSpPr>
            <p:spPr bwMode="auto">
              <a:xfrm>
                <a:off x="5430453" y="2944009"/>
                <a:ext cx="449918" cy="714745"/>
              </a:xfrm>
              <a:custGeom>
                <a:avLst/>
                <a:gdLst>
                  <a:gd name="T0" fmla="*/ 2147483647 w 67"/>
                  <a:gd name="T1" fmla="*/ 2147483647 h 106"/>
                  <a:gd name="T2" fmla="*/ 2147483647 w 67"/>
                  <a:gd name="T3" fmla="*/ 2147483647 h 106"/>
                  <a:gd name="T4" fmla="*/ 2147483647 w 67"/>
                  <a:gd name="T5" fmla="*/ 2147483647 h 106"/>
                  <a:gd name="T6" fmla="*/ 2147483647 w 67"/>
                  <a:gd name="T7" fmla="*/ 2147483647 h 106"/>
                  <a:gd name="T8" fmla="*/ 2147483647 w 67"/>
                  <a:gd name="T9" fmla="*/ 2147483647 h 106"/>
                  <a:gd name="T10" fmla="*/ 2147483647 w 67"/>
                  <a:gd name="T11" fmla="*/ 2147483647 h 106"/>
                  <a:gd name="T12" fmla="*/ 2147483647 w 67"/>
                  <a:gd name="T13" fmla="*/ 2147483647 h 106"/>
                  <a:gd name="T14" fmla="*/ 2147483647 w 67"/>
                  <a:gd name="T15" fmla="*/ 2147483647 h 106"/>
                  <a:gd name="T16" fmla="*/ 2147483647 w 67"/>
                  <a:gd name="T17" fmla="*/ 2147483647 h 106"/>
                  <a:gd name="T18" fmla="*/ 2147483647 w 67"/>
                  <a:gd name="T19" fmla="*/ 2147483647 h 106"/>
                  <a:gd name="T20" fmla="*/ 2147483647 w 67"/>
                  <a:gd name="T21" fmla="*/ 2147483647 h 106"/>
                  <a:gd name="T22" fmla="*/ 2147483647 w 67"/>
                  <a:gd name="T23" fmla="*/ 2147483647 h 106"/>
                  <a:gd name="T24" fmla="*/ 2147483647 w 67"/>
                  <a:gd name="T25" fmla="*/ 2147483647 h 106"/>
                  <a:gd name="T26" fmla="*/ 2147483647 w 67"/>
                  <a:gd name="T27" fmla="*/ 2147483647 h 106"/>
                  <a:gd name="T28" fmla="*/ 2147483647 w 67"/>
                  <a:gd name="T29" fmla="*/ 2147483647 h 106"/>
                  <a:gd name="T30" fmla="*/ 0 w 67"/>
                  <a:gd name="T31" fmla="*/ 2147483647 h 106"/>
                  <a:gd name="T32" fmla="*/ 2147483647 w 67"/>
                  <a:gd name="T33" fmla="*/ 0 h 106"/>
                  <a:gd name="T34" fmla="*/ 2147483647 w 67"/>
                  <a:gd name="T35" fmla="*/ 2147483647 h 106"/>
                  <a:gd name="T36" fmla="*/ 2147483647 w 67"/>
                  <a:gd name="T37" fmla="*/ 2147483647 h 106"/>
                  <a:gd name="T38" fmla="*/ 2147483647 w 67"/>
                  <a:gd name="T39" fmla="*/ 2147483647 h 106"/>
                  <a:gd name="T40" fmla="*/ 2147483647 w 67"/>
                  <a:gd name="T41" fmla="*/ 2147483647 h 106"/>
                  <a:gd name="T42" fmla="*/ 2147483647 w 67"/>
                  <a:gd name="T43" fmla="*/ 2147483647 h 106"/>
                  <a:gd name="T44" fmla="*/ 2147483647 w 67"/>
                  <a:gd name="T45" fmla="*/ 2147483647 h 106"/>
                  <a:gd name="T46" fmla="*/ 2147483647 w 67"/>
                  <a:gd name="T47" fmla="*/ 2147483647 h 106"/>
                  <a:gd name="T48" fmla="*/ 2147483647 w 67"/>
                  <a:gd name="T49" fmla="*/ 2147483647 h 106"/>
                  <a:gd name="T50" fmla="*/ 2147483647 w 67"/>
                  <a:gd name="T51" fmla="*/ 2147483647 h 106"/>
                  <a:gd name="T52" fmla="*/ 2147483647 w 67"/>
                  <a:gd name="T53" fmla="*/ 2147483647 h 106"/>
                  <a:gd name="T54" fmla="*/ 2147483647 w 67"/>
                  <a:gd name="T55" fmla="*/ 2147483647 h 106"/>
                  <a:gd name="T56" fmla="*/ 2147483647 w 67"/>
                  <a:gd name="T57" fmla="*/ 2147483647 h 106"/>
                  <a:gd name="T58" fmla="*/ 2147483647 w 67"/>
                  <a:gd name="T59" fmla="*/ 2147483647 h 106"/>
                  <a:gd name="T60" fmla="*/ 2147483647 w 67"/>
                  <a:gd name="T61" fmla="*/ 2147483647 h 106"/>
                  <a:gd name="T62" fmla="*/ 2147483647 w 67"/>
                  <a:gd name="T63" fmla="*/ 2147483647 h 106"/>
                  <a:gd name="T64" fmla="*/ 2147483647 w 67"/>
                  <a:gd name="T65" fmla="*/ 2147483647 h 106"/>
                  <a:gd name="T66" fmla="*/ 2147483647 w 67"/>
                  <a:gd name="T67" fmla="*/ 2147483647 h 106"/>
                  <a:gd name="T68" fmla="*/ 2147483647 w 67"/>
                  <a:gd name="T69" fmla="*/ 2147483647 h 106"/>
                  <a:gd name="T70" fmla="*/ 2147483647 w 67"/>
                  <a:gd name="T71" fmla="*/ 2147483647 h 106"/>
                  <a:gd name="T72" fmla="*/ 2147483647 w 67"/>
                  <a:gd name="T73" fmla="*/ 2147483647 h 106"/>
                  <a:gd name="T74" fmla="*/ 2147483647 w 67"/>
                  <a:gd name="T75" fmla="*/ 2147483647 h 106"/>
                  <a:gd name="T76" fmla="*/ 2147483647 w 67"/>
                  <a:gd name="T77" fmla="*/ 2147483647 h 106"/>
                  <a:gd name="T78" fmla="*/ 2147483647 w 67"/>
                  <a:gd name="T79" fmla="*/ 2147483647 h 106"/>
                  <a:gd name="T80" fmla="*/ 2147483647 w 67"/>
                  <a:gd name="T81" fmla="*/ 2147483647 h 106"/>
                  <a:gd name="T82" fmla="*/ 2147483647 w 67"/>
                  <a:gd name="T83" fmla="*/ 2147483647 h 106"/>
                  <a:gd name="T84" fmla="*/ 2147483647 w 67"/>
                  <a:gd name="T85" fmla="*/ 2147483647 h 106"/>
                  <a:gd name="T86" fmla="*/ 2147483647 w 67"/>
                  <a:gd name="T87" fmla="*/ 2147483647 h 106"/>
                  <a:gd name="T88" fmla="*/ 2147483647 w 67"/>
                  <a:gd name="T89" fmla="*/ 2147483647 h 106"/>
                  <a:gd name="T90" fmla="*/ 2147483647 w 67"/>
                  <a:gd name="T91" fmla="*/ 2147483647 h 106"/>
                  <a:gd name="T92" fmla="*/ 2147483647 w 67"/>
                  <a:gd name="T93" fmla="*/ 2147483647 h 106"/>
                  <a:gd name="T94" fmla="*/ 2147483647 w 67"/>
                  <a:gd name="T95" fmla="*/ 2147483647 h 106"/>
                  <a:gd name="T96" fmla="*/ 2147483647 w 67"/>
                  <a:gd name="T97" fmla="*/ 2147483647 h 106"/>
                  <a:gd name="T98" fmla="*/ 2147483647 w 67"/>
                  <a:gd name="T99" fmla="*/ 2147483647 h 106"/>
                  <a:gd name="T100" fmla="*/ 2147483647 w 67"/>
                  <a:gd name="T101" fmla="*/ 2147483647 h 106"/>
                  <a:gd name="T102" fmla="*/ 2147483647 w 67"/>
                  <a:gd name="T103" fmla="*/ 2147483647 h 10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just"/>
                <a:endParaRPr lang="zh-CN" altLang="en-US">
                  <a:solidFill>
                    <a:prstClr val="black"/>
                  </a:solidFill>
                </a:endParaRPr>
              </a:p>
            </p:txBody>
          </p:sp>
        </p:grpSp>
        <p:grpSp>
          <p:nvGrpSpPr>
            <p:cNvPr id="51" name="组合 50"/>
            <p:cNvGrpSpPr>
              <a:grpSpLocks/>
            </p:cNvGrpSpPr>
            <p:nvPr/>
          </p:nvGrpSpPr>
          <p:grpSpPr bwMode="auto">
            <a:xfrm>
              <a:off x="2143125" y="3579813"/>
              <a:ext cx="2205038" cy="2027237"/>
              <a:chOff x="2029350" y="3799864"/>
              <a:chExt cx="2205195" cy="2027888"/>
            </a:xfrm>
          </p:grpSpPr>
          <p:sp>
            <p:nvSpPr>
              <p:cNvPr id="79" name="L 形 78"/>
              <p:cNvSpPr/>
              <p:nvPr/>
            </p:nvSpPr>
            <p:spPr>
              <a:xfrm rot="5400000">
                <a:off x="2468160" y="4066130"/>
                <a:ext cx="1322812" cy="2200432"/>
              </a:xfrm>
              <a:prstGeom prst="corner">
                <a:avLst>
                  <a:gd name="adj1" fmla="val 16120"/>
                  <a:gd name="adj2" fmla="val 16110"/>
                </a:avLst>
              </a:pr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0" name="等腰三角形 79"/>
              <p:cNvSpPr/>
              <p:nvPr/>
            </p:nvSpPr>
            <p:spPr>
              <a:xfrm>
                <a:off x="3859868" y="3904673"/>
                <a:ext cx="374677" cy="374770"/>
              </a:xfrm>
              <a:prstGeom prst="triangle">
                <a:avLst>
                  <a:gd name="adj" fmla="val 100000"/>
                </a:avLst>
              </a:pr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1" name="Freeform 98"/>
              <p:cNvSpPr>
                <a:spLocks noEditPoints="1"/>
              </p:cNvSpPr>
              <p:nvPr/>
            </p:nvSpPr>
            <p:spPr bwMode="auto">
              <a:xfrm>
                <a:off x="2817995" y="3799864"/>
                <a:ext cx="623494" cy="479027"/>
              </a:xfrm>
              <a:custGeom>
                <a:avLst/>
                <a:gdLst>
                  <a:gd name="T0" fmla="*/ 2147483647 w 104"/>
                  <a:gd name="T1" fmla="*/ 2147483647 h 80"/>
                  <a:gd name="T2" fmla="*/ 2147483647 w 104"/>
                  <a:gd name="T3" fmla="*/ 2147483647 h 80"/>
                  <a:gd name="T4" fmla="*/ 2147483647 w 104"/>
                  <a:gd name="T5" fmla="*/ 2147483647 h 80"/>
                  <a:gd name="T6" fmla="*/ 2147483647 w 104"/>
                  <a:gd name="T7" fmla="*/ 2147483647 h 80"/>
                  <a:gd name="T8" fmla="*/ 2147483647 w 104"/>
                  <a:gd name="T9" fmla="*/ 2147483647 h 80"/>
                  <a:gd name="T10" fmla="*/ 2147483647 w 104"/>
                  <a:gd name="T11" fmla="*/ 2147483647 h 80"/>
                  <a:gd name="T12" fmla="*/ 2147483647 w 104"/>
                  <a:gd name="T13" fmla="*/ 2147483647 h 80"/>
                  <a:gd name="T14" fmla="*/ 2147483647 w 104"/>
                  <a:gd name="T15" fmla="*/ 2147483647 h 80"/>
                  <a:gd name="T16" fmla="*/ 2147483647 w 104"/>
                  <a:gd name="T17" fmla="*/ 2147483647 h 80"/>
                  <a:gd name="T18" fmla="*/ 2147483647 w 104"/>
                  <a:gd name="T19" fmla="*/ 2147483647 h 80"/>
                  <a:gd name="T20" fmla="*/ 2147483647 w 104"/>
                  <a:gd name="T21" fmla="*/ 2147483647 h 80"/>
                  <a:gd name="T22" fmla="*/ 2147483647 w 104"/>
                  <a:gd name="T23" fmla="*/ 2147483647 h 80"/>
                  <a:gd name="T24" fmla="*/ 2147483647 w 104"/>
                  <a:gd name="T25" fmla="*/ 2147483647 h 80"/>
                  <a:gd name="T26" fmla="*/ 2147483647 w 104"/>
                  <a:gd name="T27" fmla="*/ 2147483647 h 80"/>
                  <a:gd name="T28" fmla="*/ 2147483647 w 104"/>
                  <a:gd name="T29" fmla="*/ 2147483647 h 80"/>
                  <a:gd name="T30" fmla="*/ 2147483647 w 104"/>
                  <a:gd name="T31" fmla="*/ 2147483647 h 80"/>
                  <a:gd name="T32" fmla="*/ 2147483647 w 104"/>
                  <a:gd name="T33" fmla="*/ 2147483647 h 80"/>
                  <a:gd name="T34" fmla="*/ 2147483647 w 104"/>
                  <a:gd name="T35" fmla="*/ 0 h 80"/>
                  <a:gd name="T36" fmla="*/ 0 w 104"/>
                  <a:gd name="T37" fmla="*/ 2147483647 h 80"/>
                  <a:gd name="T38" fmla="*/ 0 w 104"/>
                  <a:gd name="T39" fmla="*/ 2147483647 h 80"/>
                  <a:gd name="T40" fmla="*/ 2147483647 w 104"/>
                  <a:gd name="T41" fmla="*/ 2147483647 h 80"/>
                  <a:gd name="T42" fmla="*/ 2147483647 w 104"/>
                  <a:gd name="T43" fmla="*/ 2147483647 h 80"/>
                  <a:gd name="T44" fmla="*/ 2147483647 w 104"/>
                  <a:gd name="T45" fmla="*/ 2147483647 h 80"/>
                  <a:gd name="T46" fmla="*/ 2147483647 w 104"/>
                  <a:gd name="T47" fmla="*/ 2147483647 h 80"/>
                  <a:gd name="T48" fmla="*/ 2147483647 w 104"/>
                  <a:gd name="T49" fmla="*/ 2147483647 h 80"/>
                  <a:gd name="T50" fmla="*/ 2147483647 w 104"/>
                  <a:gd name="T51" fmla="*/ 2147483647 h 80"/>
                  <a:gd name="T52" fmla="*/ 2147483647 w 104"/>
                  <a:gd name="T53" fmla="*/ 2147483647 h 80"/>
                  <a:gd name="T54" fmla="*/ 2147483647 w 104"/>
                  <a:gd name="T55" fmla="*/ 2147483647 h 80"/>
                  <a:gd name="T56" fmla="*/ 2147483647 w 104"/>
                  <a:gd name="T57" fmla="*/ 2147483647 h 80"/>
                  <a:gd name="T58" fmla="*/ 2147483647 w 104"/>
                  <a:gd name="T59" fmla="*/ 2147483647 h 80"/>
                  <a:gd name="T60" fmla="*/ 2147483647 w 104"/>
                  <a:gd name="T61" fmla="*/ 2147483647 h 8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4" h="80">
                    <a:moveTo>
                      <a:pt x="21" y="44"/>
                    </a:moveTo>
                    <a:cubicBezTo>
                      <a:pt x="13" y="73"/>
                      <a:pt x="13" y="73"/>
                      <a:pt x="13" y="73"/>
                    </a:cubicBezTo>
                    <a:cubicBezTo>
                      <a:pt x="33" y="73"/>
                      <a:pt x="33" y="73"/>
                      <a:pt x="33" y="73"/>
                    </a:cubicBezTo>
                    <a:cubicBezTo>
                      <a:pt x="38" y="78"/>
                      <a:pt x="44" y="80"/>
                      <a:pt x="51" y="80"/>
                    </a:cubicBezTo>
                    <a:cubicBezTo>
                      <a:pt x="58" y="80"/>
                      <a:pt x="64" y="78"/>
                      <a:pt x="69" y="73"/>
                    </a:cubicBezTo>
                    <a:cubicBezTo>
                      <a:pt x="87" y="73"/>
                      <a:pt x="87" y="73"/>
                      <a:pt x="87" y="73"/>
                    </a:cubicBezTo>
                    <a:cubicBezTo>
                      <a:pt x="81" y="44"/>
                      <a:pt x="81" y="44"/>
                      <a:pt x="81" y="44"/>
                    </a:cubicBezTo>
                    <a:cubicBezTo>
                      <a:pt x="86" y="44"/>
                      <a:pt x="86" y="44"/>
                      <a:pt x="86" y="44"/>
                    </a:cubicBezTo>
                    <a:cubicBezTo>
                      <a:pt x="86" y="28"/>
                      <a:pt x="86" y="28"/>
                      <a:pt x="86" y="28"/>
                    </a:cubicBezTo>
                    <a:cubicBezTo>
                      <a:pt x="97" y="25"/>
                      <a:pt x="97" y="25"/>
                      <a:pt x="97" y="25"/>
                    </a:cubicBezTo>
                    <a:cubicBezTo>
                      <a:pt x="97" y="34"/>
                      <a:pt x="97" y="34"/>
                      <a:pt x="97" y="34"/>
                    </a:cubicBezTo>
                    <a:cubicBezTo>
                      <a:pt x="95" y="51"/>
                      <a:pt x="95" y="51"/>
                      <a:pt x="95" y="51"/>
                    </a:cubicBezTo>
                    <a:cubicBezTo>
                      <a:pt x="103" y="51"/>
                      <a:pt x="103" y="51"/>
                      <a:pt x="103" y="51"/>
                    </a:cubicBezTo>
                    <a:cubicBezTo>
                      <a:pt x="101" y="34"/>
                      <a:pt x="101" y="34"/>
                      <a:pt x="101" y="34"/>
                    </a:cubicBezTo>
                    <a:cubicBezTo>
                      <a:pt x="101" y="23"/>
                      <a:pt x="101" y="23"/>
                      <a:pt x="101" y="23"/>
                    </a:cubicBezTo>
                    <a:cubicBezTo>
                      <a:pt x="104" y="22"/>
                      <a:pt x="104" y="22"/>
                      <a:pt x="104" y="22"/>
                    </a:cubicBezTo>
                    <a:cubicBezTo>
                      <a:pt x="104" y="15"/>
                      <a:pt x="104" y="15"/>
                      <a:pt x="104" y="15"/>
                    </a:cubicBezTo>
                    <a:cubicBezTo>
                      <a:pt x="52" y="0"/>
                      <a:pt x="52" y="0"/>
                      <a:pt x="52" y="0"/>
                    </a:cubicBezTo>
                    <a:cubicBezTo>
                      <a:pt x="0" y="15"/>
                      <a:pt x="0" y="15"/>
                      <a:pt x="0" y="15"/>
                    </a:cubicBezTo>
                    <a:cubicBezTo>
                      <a:pt x="0" y="22"/>
                      <a:pt x="0" y="22"/>
                      <a:pt x="0" y="22"/>
                    </a:cubicBezTo>
                    <a:cubicBezTo>
                      <a:pt x="19" y="28"/>
                      <a:pt x="19" y="28"/>
                      <a:pt x="19" y="28"/>
                    </a:cubicBezTo>
                    <a:cubicBezTo>
                      <a:pt x="19" y="44"/>
                      <a:pt x="19" y="44"/>
                      <a:pt x="19" y="44"/>
                    </a:cubicBezTo>
                    <a:cubicBezTo>
                      <a:pt x="21" y="44"/>
                      <a:pt x="21" y="44"/>
                      <a:pt x="21" y="44"/>
                    </a:cubicBezTo>
                    <a:close/>
                    <a:moveTo>
                      <a:pt x="71" y="44"/>
                    </a:moveTo>
                    <a:cubicBezTo>
                      <a:pt x="72" y="46"/>
                      <a:pt x="72" y="47"/>
                      <a:pt x="72" y="48"/>
                    </a:cubicBezTo>
                    <a:cubicBezTo>
                      <a:pt x="72" y="55"/>
                      <a:pt x="69" y="61"/>
                      <a:pt x="65" y="66"/>
                    </a:cubicBezTo>
                    <a:cubicBezTo>
                      <a:pt x="62" y="70"/>
                      <a:pt x="57" y="73"/>
                      <a:pt x="51" y="73"/>
                    </a:cubicBezTo>
                    <a:cubicBezTo>
                      <a:pt x="46" y="73"/>
                      <a:pt x="41" y="70"/>
                      <a:pt x="37" y="66"/>
                    </a:cubicBezTo>
                    <a:cubicBezTo>
                      <a:pt x="33" y="61"/>
                      <a:pt x="31" y="55"/>
                      <a:pt x="31" y="48"/>
                    </a:cubicBezTo>
                    <a:cubicBezTo>
                      <a:pt x="31" y="47"/>
                      <a:pt x="31" y="46"/>
                      <a:pt x="31" y="44"/>
                    </a:cubicBezTo>
                    <a:lnTo>
                      <a:pt x="71" y="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just"/>
                <a:endParaRPr lang="zh-CN" altLang="en-US">
                  <a:solidFill>
                    <a:prstClr val="black"/>
                  </a:solidFill>
                </a:endParaRPr>
              </a:p>
            </p:txBody>
          </p:sp>
        </p:grpSp>
        <p:grpSp>
          <p:nvGrpSpPr>
            <p:cNvPr id="52" name="组合 51"/>
            <p:cNvGrpSpPr>
              <a:grpSpLocks/>
            </p:cNvGrpSpPr>
            <p:nvPr/>
          </p:nvGrpSpPr>
          <p:grpSpPr bwMode="auto">
            <a:xfrm>
              <a:off x="7008813" y="2006600"/>
              <a:ext cx="2205037" cy="2397125"/>
              <a:chOff x="6894012" y="2226903"/>
              <a:chExt cx="2205196" cy="2397084"/>
            </a:xfrm>
          </p:grpSpPr>
          <p:sp>
            <p:nvSpPr>
              <p:cNvPr id="76" name="L 形 75"/>
              <p:cNvSpPr/>
              <p:nvPr/>
            </p:nvSpPr>
            <p:spPr>
              <a:xfrm rot="5400000">
                <a:off x="7333047" y="2862588"/>
                <a:ext cx="1322364" cy="2200434"/>
              </a:xfrm>
              <a:prstGeom prst="corner">
                <a:avLst>
                  <a:gd name="adj1" fmla="val 16120"/>
                  <a:gd name="adj2" fmla="val 16110"/>
                </a:avLst>
              </a:pr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7" name="等腰三角形 76"/>
              <p:cNvSpPr/>
              <p:nvPr/>
            </p:nvSpPr>
            <p:spPr>
              <a:xfrm>
                <a:off x="8724531" y="2699970"/>
                <a:ext cx="374677" cy="374644"/>
              </a:xfrm>
              <a:prstGeom prst="triangle">
                <a:avLst>
                  <a:gd name="adj" fmla="val 100000"/>
                </a:avLst>
              </a:pr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8" name="Freeform 105"/>
              <p:cNvSpPr>
                <a:spLocks noEditPoints="1"/>
              </p:cNvSpPr>
              <p:nvPr/>
            </p:nvSpPr>
            <p:spPr bwMode="auto">
              <a:xfrm>
                <a:off x="7653443" y="2226903"/>
                <a:ext cx="681922" cy="824299"/>
              </a:xfrm>
              <a:custGeom>
                <a:avLst/>
                <a:gdLst>
                  <a:gd name="T0" fmla="*/ 0 w 77"/>
                  <a:gd name="T1" fmla="*/ 2147483647 h 93"/>
                  <a:gd name="T2" fmla="*/ 2147483647 w 77"/>
                  <a:gd name="T3" fmla="*/ 2147483647 h 93"/>
                  <a:gd name="T4" fmla="*/ 2147483647 w 77"/>
                  <a:gd name="T5" fmla="*/ 2147483647 h 93"/>
                  <a:gd name="T6" fmla="*/ 2147483647 w 77"/>
                  <a:gd name="T7" fmla="*/ 2147483647 h 93"/>
                  <a:gd name="T8" fmla="*/ 2147483647 w 77"/>
                  <a:gd name="T9" fmla="*/ 2147483647 h 93"/>
                  <a:gd name="T10" fmla="*/ 2147483647 w 77"/>
                  <a:gd name="T11" fmla="*/ 2147483647 h 93"/>
                  <a:gd name="T12" fmla="*/ 2147483647 w 77"/>
                  <a:gd name="T13" fmla="*/ 2147483647 h 93"/>
                  <a:gd name="T14" fmla="*/ 2147483647 w 77"/>
                  <a:gd name="T15" fmla="*/ 2147483647 h 93"/>
                  <a:gd name="T16" fmla="*/ 2147483647 w 77"/>
                  <a:gd name="T17" fmla="*/ 2147483647 h 93"/>
                  <a:gd name="T18" fmla="*/ 2147483647 w 77"/>
                  <a:gd name="T19" fmla="*/ 2147483647 h 93"/>
                  <a:gd name="T20" fmla="*/ 2147483647 w 77"/>
                  <a:gd name="T21" fmla="*/ 2147483647 h 93"/>
                  <a:gd name="T22" fmla="*/ 2147483647 w 77"/>
                  <a:gd name="T23" fmla="*/ 2147483647 h 93"/>
                  <a:gd name="T24" fmla="*/ 2147483647 w 77"/>
                  <a:gd name="T25" fmla="*/ 2147483647 h 93"/>
                  <a:gd name="T26" fmla="*/ 2147483647 w 77"/>
                  <a:gd name="T27" fmla="*/ 2147483647 h 93"/>
                  <a:gd name="T28" fmla="*/ 2147483647 w 77"/>
                  <a:gd name="T29" fmla="*/ 2147483647 h 93"/>
                  <a:gd name="T30" fmla="*/ 2147483647 w 77"/>
                  <a:gd name="T31" fmla="*/ 2147483647 h 93"/>
                  <a:gd name="T32" fmla="*/ 2147483647 w 77"/>
                  <a:gd name="T33" fmla="*/ 2147483647 h 93"/>
                  <a:gd name="T34" fmla="*/ 2147483647 w 77"/>
                  <a:gd name="T35" fmla="*/ 2147483647 h 93"/>
                  <a:gd name="T36" fmla="*/ 2147483647 w 77"/>
                  <a:gd name="T37" fmla="*/ 2147483647 h 93"/>
                  <a:gd name="T38" fmla="*/ 2147483647 w 77"/>
                  <a:gd name="T39" fmla="*/ 2147483647 h 93"/>
                  <a:gd name="T40" fmla="*/ 2147483647 w 77"/>
                  <a:gd name="T41" fmla="*/ 2147483647 h 93"/>
                  <a:gd name="T42" fmla="*/ 2147483647 w 77"/>
                  <a:gd name="T43" fmla="*/ 2147483647 h 93"/>
                  <a:gd name="T44" fmla="*/ 2147483647 w 77"/>
                  <a:gd name="T45" fmla="*/ 2147483647 h 93"/>
                  <a:gd name="T46" fmla="*/ 2147483647 w 77"/>
                  <a:gd name="T47" fmla="*/ 2147483647 h 93"/>
                  <a:gd name="T48" fmla="*/ 2147483647 w 77"/>
                  <a:gd name="T49" fmla="*/ 2147483647 h 93"/>
                  <a:gd name="T50" fmla="*/ 2147483647 w 77"/>
                  <a:gd name="T51" fmla="*/ 2147483647 h 93"/>
                  <a:gd name="T52" fmla="*/ 2147483647 w 77"/>
                  <a:gd name="T53" fmla="*/ 2147483647 h 93"/>
                  <a:gd name="T54" fmla="*/ 2147483647 w 77"/>
                  <a:gd name="T55" fmla="*/ 2147483647 h 93"/>
                  <a:gd name="T56" fmla="*/ 2147483647 w 77"/>
                  <a:gd name="T57" fmla="*/ 2147483647 h 93"/>
                  <a:gd name="T58" fmla="*/ 2147483647 w 77"/>
                  <a:gd name="T59" fmla="*/ 2147483647 h 93"/>
                  <a:gd name="T60" fmla="*/ 2147483647 w 77"/>
                  <a:gd name="T61" fmla="*/ 2147483647 h 93"/>
                  <a:gd name="T62" fmla="*/ 2147483647 w 77"/>
                  <a:gd name="T63" fmla="*/ 2147483647 h 93"/>
                  <a:gd name="T64" fmla="*/ 2147483647 w 77"/>
                  <a:gd name="T65" fmla="*/ 2147483647 h 93"/>
                  <a:gd name="T66" fmla="*/ 2147483647 w 77"/>
                  <a:gd name="T67" fmla="*/ 2147483647 h 93"/>
                  <a:gd name="T68" fmla="*/ 2147483647 w 77"/>
                  <a:gd name="T69" fmla="*/ 2147483647 h 93"/>
                  <a:gd name="T70" fmla="*/ 2147483647 w 77"/>
                  <a:gd name="T71" fmla="*/ 2147483647 h 93"/>
                  <a:gd name="T72" fmla="*/ 2147483647 w 77"/>
                  <a:gd name="T73" fmla="*/ 0 h 93"/>
                  <a:gd name="T74" fmla="*/ 2147483647 w 77"/>
                  <a:gd name="T75" fmla="*/ 2147483647 h 9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just"/>
                <a:endParaRPr lang="zh-CN" altLang="en-US">
                  <a:solidFill>
                    <a:prstClr val="black"/>
                  </a:solidFill>
                </a:endParaRPr>
              </a:p>
            </p:txBody>
          </p:sp>
        </p:grpSp>
        <p:grpSp>
          <p:nvGrpSpPr>
            <p:cNvPr id="53" name="组合 52"/>
            <p:cNvGrpSpPr>
              <a:grpSpLocks/>
            </p:cNvGrpSpPr>
            <p:nvPr/>
          </p:nvGrpSpPr>
          <p:grpSpPr bwMode="auto">
            <a:xfrm>
              <a:off x="2289175" y="4491037"/>
              <a:ext cx="3168650" cy="1389196"/>
              <a:chOff x="1896905" y="629070"/>
              <a:chExt cx="3168549" cy="1388317"/>
            </a:xfrm>
          </p:grpSpPr>
          <p:sp>
            <p:nvSpPr>
              <p:cNvPr id="73" name="文本框 72"/>
              <p:cNvSpPr txBox="1"/>
              <p:nvPr/>
            </p:nvSpPr>
            <p:spPr>
              <a:xfrm>
                <a:off x="1896905" y="629070"/>
                <a:ext cx="3168549" cy="504762"/>
              </a:xfrm>
              <a:prstGeom prst="rect">
                <a:avLst/>
              </a:prstGeom>
              <a:noFill/>
            </p:spPr>
            <p:txBody>
              <a:bodyPr>
                <a:spAutoFit/>
              </a:bodyPr>
              <a:lstStyle/>
              <a:p>
                <a:pPr algn="just" eaLnBrk="1" fontAlgn="auto" hangingPunct="1">
                  <a:spcBef>
                    <a:spcPts val="0"/>
                  </a:spcBef>
                  <a:spcAft>
                    <a:spcPts val="0"/>
                  </a:spcAft>
                  <a:defRPr/>
                </a:pPr>
                <a:r>
                  <a:rPr lang="zh-CN" altLang="en-US" sz="2000" dirty="0" smtClean="0">
                    <a:solidFill>
                      <a:srgbClr val="FF0000"/>
                    </a:solidFill>
                    <a:latin typeface="微软雅黑" panose="020B0503020204020204" pitchFamily="34" charset="-122"/>
                    <a:ea typeface="微软雅黑" panose="020B0503020204020204" pitchFamily="34" charset="-122"/>
                    <a:cs typeface="Arial" panose="020B0604020202020204" pitchFamily="34" charset="0"/>
                  </a:rPr>
                  <a:t>网络拓扑</a:t>
                </a:r>
                <a:endParaRPr lang="zh-CN" altLang="en-US" sz="2000" dirty="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4" name="矩形 73"/>
              <p:cNvSpPr/>
              <p:nvPr/>
            </p:nvSpPr>
            <p:spPr>
              <a:xfrm>
                <a:off x="1933416" y="1027278"/>
                <a:ext cx="2381174" cy="990109"/>
              </a:xfrm>
              <a:prstGeom prst="rect">
                <a:avLst/>
              </a:prstGeom>
            </p:spPr>
            <p:txBody>
              <a:bodyPr>
                <a:spAutoFit/>
              </a:bodyPr>
              <a:lstStyle/>
              <a:p>
                <a:pPr algn="just" eaLnBrk="1" fontAlgn="auto" hangingPunct="1">
                  <a:lnSpc>
                    <a:spcPts val="1800"/>
                  </a:lnSpc>
                  <a:spcBef>
                    <a:spcPts val="0"/>
                  </a:spcBef>
                  <a:spcAft>
                    <a:spcPts val="0"/>
                  </a:spcAft>
                  <a:defRPr/>
                </a:pPr>
                <a:r>
                  <a:rPr lang="en-US" altLang="zh-CN" sz="1600" dirty="0"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switch-only</a:t>
                </a:r>
                <a:r>
                  <a:rPr lang="zh-CN" altLang="en-US" sz="1600" dirty="0"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拓扑、</a:t>
                </a:r>
                <a:r>
                  <a:rPr lang="en-US" altLang="zh-CN" sz="1600" dirty="0"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server-only</a:t>
                </a:r>
                <a:r>
                  <a:rPr lang="zh-CN" altLang="en-US" sz="1600" dirty="0"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拓扑、</a:t>
                </a:r>
                <a:endParaRPr lang="en-US" altLang="zh-CN" sz="1600" dirty="0"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endParaRPr>
              </a:p>
              <a:p>
                <a:pPr algn="just" eaLnBrk="1" fontAlgn="auto" hangingPunct="1">
                  <a:lnSpc>
                    <a:spcPts val="1800"/>
                  </a:lnSpc>
                  <a:spcBef>
                    <a:spcPts val="0"/>
                  </a:spcBef>
                  <a:spcAft>
                    <a:spcPts val="0"/>
                  </a:spcAft>
                  <a:defRPr/>
                </a:pPr>
                <a:r>
                  <a:rPr lang="zh-CN" altLang="en-US" sz="1600" dirty="0"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混合型拓扑</a:t>
                </a:r>
                <a:r>
                  <a:rPr lang="zh-CN" altLang="en-US" sz="1600" dirty="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sz="1600" dirty="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75" name="直接连接符 74"/>
              <p:cNvCxnSpPr/>
              <p:nvPr/>
            </p:nvCxnSpPr>
            <p:spPr>
              <a:xfrm>
                <a:off x="1993740" y="1019347"/>
                <a:ext cx="1950975" cy="0"/>
              </a:xfrm>
              <a:prstGeom prst="line">
                <a:avLst/>
              </a:prstGeom>
              <a:ln>
                <a:solidFill>
                  <a:srgbClr val="044875"/>
                </a:solidFill>
                <a:prstDash val="lgDashDotDot"/>
                <a:tailEnd type="stealth"/>
              </a:ln>
            </p:spPr>
            <p:style>
              <a:lnRef idx="1">
                <a:schemeClr val="accent1"/>
              </a:lnRef>
              <a:fillRef idx="0">
                <a:schemeClr val="accent1"/>
              </a:fillRef>
              <a:effectRef idx="0">
                <a:schemeClr val="accent1"/>
              </a:effectRef>
              <a:fontRef idx="minor">
                <a:schemeClr val="tx1"/>
              </a:fontRef>
            </p:style>
          </p:cxnSp>
        </p:grpSp>
        <p:grpSp>
          <p:nvGrpSpPr>
            <p:cNvPr id="54" name="组合 53"/>
            <p:cNvGrpSpPr>
              <a:grpSpLocks/>
            </p:cNvGrpSpPr>
            <p:nvPr/>
          </p:nvGrpSpPr>
          <p:grpSpPr bwMode="auto">
            <a:xfrm>
              <a:off x="4730750" y="3973513"/>
              <a:ext cx="3168650" cy="2330052"/>
              <a:chOff x="1820705" y="667170"/>
              <a:chExt cx="3168549" cy="2330294"/>
            </a:xfrm>
          </p:grpSpPr>
          <p:sp>
            <p:nvSpPr>
              <p:cNvPr id="70" name="文本框 69"/>
              <p:cNvSpPr txBox="1"/>
              <p:nvPr/>
            </p:nvSpPr>
            <p:spPr>
              <a:xfrm>
                <a:off x="1820705" y="667170"/>
                <a:ext cx="3168549" cy="505134"/>
              </a:xfrm>
              <a:prstGeom prst="rect">
                <a:avLst/>
              </a:prstGeom>
              <a:noFill/>
            </p:spPr>
            <p:txBody>
              <a:bodyPr>
                <a:spAutoFit/>
              </a:bodyPr>
              <a:lstStyle/>
              <a:p>
                <a:pPr algn="just" eaLnBrk="1" fontAlgn="auto" hangingPunct="1">
                  <a:spcBef>
                    <a:spcPts val="0"/>
                  </a:spcBef>
                  <a:spcAft>
                    <a:spcPts val="0"/>
                  </a:spcAft>
                  <a:defRPr/>
                </a:pPr>
                <a:r>
                  <a:rPr lang="zh-CN" altLang="en-US" sz="200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胖</a:t>
                </a:r>
                <a:r>
                  <a:rPr lang="zh-CN" altLang="en-US" sz="2000" dirty="0" smtClean="0">
                    <a:solidFill>
                      <a:srgbClr val="FF0000"/>
                    </a:solidFill>
                    <a:latin typeface="微软雅黑" panose="020B0503020204020204" pitchFamily="34" charset="-122"/>
                    <a:ea typeface="微软雅黑" panose="020B0503020204020204" pitchFamily="34" charset="-122"/>
                    <a:cs typeface="Arial" panose="020B0604020202020204" pitchFamily="34" charset="0"/>
                  </a:rPr>
                  <a:t>树拓扑</a:t>
                </a:r>
                <a:endParaRPr lang="zh-CN" altLang="en-US" sz="2000" dirty="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1" name="矩形 70"/>
              <p:cNvSpPr/>
              <p:nvPr/>
            </p:nvSpPr>
            <p:spPr>
              <a:xfrm>
                <a:off x="1858804" y="1132355"/>
                <a:ext cx="2324025" cy="1865109"/>
              </a:xfrm>
              <a:prstGeom prst="rect">
                <a:avLst/>
              </a:prstGeom>
            </p:spPr>
            <p:txBody>
              <a:bodyPr>
                <a:spAutoFit/>
              </a:bodyPr>
              <a:lstStyle/>
              <a:p>
                <a:pPr algn="just" eaLnBrk="1" fontAlgn="auto" hangingPunct="1">
                  <a:lnSpc>
                    <a:spcPts val="1800"/>
                  </a:lnSpc>
                  <a:spcBef>
                    <a:spcPts val="0"/>
                  </a:spcBef>
                  <a:spcAft>
                    <a:spcPts val="0"/>
                  </a:spcAft>
                  <a:defRPr/>
                </a:pPr>
                <a:r>
                  <a:rPr lang="en-US" altLang="zh-CN" sz="1600" dirty="0">
                    <a:latin typeface="微软雅黑" panose="020B0503020204020204" pitchFamily="34" charset="-122"/>
                    <a:ea typeface="微软雅黑" panose="020B0503020204020204" pitchFamily="34" charset="-122"/>
                  </a:rPr>
                  <a:t>Fat-Tree</a:t>
                </a:r>
                <a:r>
                  <a:rPr lang="zh-CN" altLang="zh-CN" sz="1600" dirty="0">
                    <a:latin typeface="微软雅黑" panose="020B0503020204020204" pitchFamily="34" charset="-122"/>
                    <a:ea typeface="微软雅黑" panose="020B0503020204020204" pitchFamily="34" charset="-122"/>
                  </a:rPr>
                  <a:t>网络分三层</a:t>
                </a:r>
                <a:r>
                  <a:rPr lang="zh-CN" altLang="zh-CN"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algn="just" eaLnBrk="1" fontAlgn="auto" hangingPunct="1">
                  <a:lnSpc>
                    <a:spcPts val="1800"/>
                  </a:lnSpc>
                  <a:spcBef>
                    <a:spcPts val="0"/>
                  </a:spcBef>
                  <a:spcAft>
                    <a:spcPts val="0"/>
                  </a:spcAft>
                  <a:defRPr/>
                </a:pPr>
                <a:r>
                  <a:rPr lang="en-US" altLang="zh-CN" sz="1600" dirty="0" smtClean="0">
                    <a:latin typeface="微软雅黑" panose="020B0503020204020204" pitchFamily="34" charset="-122"/>
                    <a:ea typeface="微软雅黑" panose="020B0503020204020204" pitchFamily="34" charset="-122"/>
                  </a:rPr>
                  <a:t>Core</a:t>
                </a:r>
                <a:r>
                  <a:rPr lang="zh-CN" altLang="zh-CN" sz="1600" dirty="0">
                    <a:latin typeface="微软雅黑" panose="020B0503020204020204" pitchFamily="34" charset="-122"/>
                    <a:ea typeface="微软雅黑" panose="020B0503020204020204" pitchFamily="34" charset="-122"/>
                  </a:rPr>
                  <a:t>（核心层）、</a:t>
                </a:r>
                <a:r>
                  <a:rPr lang="en-US" altLang="zh-CN" sz="1600" dirty="0">
                    <a:latin typeface="微软雅黑" panose="020B0503020204020204" pitchFamily="34" charset="-122"/>
                    <a:ea typeface="微软雅黑" panose="020B0503020204020204" pitchFamily="34" charset="-122"/>
                  </a:rPr>
                  <a:t>Aggregation</a:t>
                </a:r>
                <a:r>
                  <a:rPr lang="zh-CN" altLang="zh-CN" sz="1600" dirty="0">
                    <a:latin typeface="微软雅黑" panose="020B0503020204020204" pitchFamily="34" charset="-122"/>
                    <a:ea typeface="微软雅黑" panose="020B0503020204020204" pitchFamily="34" charset="-122"/>
                  </a:rPr>
                  <a:t>（汇聚层）</a:t>
                </a:r>
                <a:r>
                  <a:rPr lang="zh-CN" altLang="zh-CN" sz="1600" dirty="0" smtClean="0">
                    <a:latin typeface="微软雅黑" panose="020B0503020204020204" pitchFamily="34" charset="-122"/>
                    <a:ea typeface="微软雅黑" panose="020B0503020204020204" pitchFamily="34" charset="-122"/>
                  </a:rPr>
                  <a:t>以及</a:t>
                </a:r>
                <a:endParaRPr lang="en-US" altLang="zh-CN" sz="1600" dirty="0" smtClean="0">
                  <a:latin typeface="微软雅黑" panose="020B0503020204020204" pitchFamily="34" charset="-122"/>
                  <a:ea typeface="微软雅黑" panose="020B0503020204020204" pitchFamily="34" charset="-122"/>
                </a:endParaRPr>
              </a:p>
              <a:p>
                <a:pPr algn="just" eaLnBrk="1" fontAlgn="auto" hangingPunct="1">
                  <a:lnSpc>
                    <a:spcPts val="1800"/>
                  </a:lnSpc>
                  <a:spcBef>
                    <a:spcPts val="0"/>
                  </a:spcBef>
                  <a:spcAft>
                    <a:spcPts val="0"/>
                  </a:spcAft>
                  <a:defRPr/>
                </a:pPr>
                <a:r>
                  <a:rPr lang="en-US" altLang="zh-CN" sz="1600" dirty="0" smtClean="0">
                    <a:latin typeface="微软雅黑" panose="020B0503020204020204" pitchFamily="34" charset="-122"/>
                    <a:ea typeface="微软雅黑" panose="020B0503020204020204" pitchFamily="34" charset="-122"/>
                  </a:rPr>
                  <a:t>Edge</a:t>
                </a:r>
                <a:r>
                  <a:rPr lang="zh-CN" altLang="zh-CN" sz="1600" dirty="0">
                    <a:latin typeface="微软雅黑" panose="020B0503020204020204" pitchFamily="34" charset="-122"/>
                    <a:ea typeface="微软雅黑" panose="020B0503020204020204" pitchFamily="34" charset="-122"/>
                  </a:rPr>
                  <a:t>（边缘层</a:t>
                </a:r>
                <a:r>
                  <a:rPr lang="zh-CN"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a:t>
                </a:r>
                <a:endParaRPr lang="en-US" altLang="zh-CN" sz="1600" dirty="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72" name="直接连接符 71"/>
              <p:cNvCxnSpPr/>
              <p:nvPr/>
            </p:nvCxnSpPr>
            <p:spPr>
              <a:xfrm>
                <a:off x="1955639" y="1075199"/>
                <a:ext cx="1950975" cy="0"/>
              </a:xfrm>
              <a:prstGeom prst="line">
                <a:avLst/>
              </a:prstGeom>
              <a:ln>
                <a:solidFill>
                  <a:srgbClr val="044875"/>
                </a:solidFill>
                <a:prstDash val="lgDashDotDot"/>
                <a:tailEnd type="stealth"/>
              </a:ln>
            </p:spPr>
            <p:style>
              <a:lnRef idx="1">
                <a:schemeClr val="accent1"/>
              </a:lnRef>
              <a:fillRef idx="0">
                <a:schemeClr val="accent1"/>
              </a:fillRef>
              <a:effectRef idx="0">
                <a:schemeClr val="accent1"/>
              </a:effectRef>
              <a:fontRef idx="minor">
                <a:schemeClr val="tx1"/>
              </a:fontRef>
            </p:style>
          </p:cxnSp>
        </p:grpSp>
        <p:grpSp>
          <p:nvGrpSpPr>
            <p:cNvPr id="55" name="组合 54"/>
            <p:cNvGrpSpPr>
              <a:grpSpLocks/>
            </p:cNvGrpSpPr>
            <p:nvPr/>
          </p:nvGrpSpPr>
          <p:grpSpPr bwMode="auto">
            <a:xfrm>
              <a:off x="7162800" y="3328988"/>
              <a:ext cx="3168650" cy="3514674"/>
              <a:chOff x="1896905" y="667170"/>
              <a:chExt cx="3168549" cy="3515370"/>
            </a:xfrm>
          </p:grpSpPr>
          <p:sp>
            <p:nvSpPr>
              <p:cNvPr id="67" name="文本框 66"/>
              <p:cNvSpPr txBox="1"/>
              <p:nvPr/>
            </p:nvSpPr>
            <p:spPr>
              <a:xfrm>
                <a:off x="1896905" y="667170"/>
                <a:ext cx="3168549" cy="505182"/>
              </a:xfrm>
              <a:prstGeom prst="rect">
                <a:avLst/>
              </a:prstGeom>
              <a:noFill/>
            </p:spPr>
            <p:txBody>
              <a:bodyPr>
                <a:spAutoFit/>
              </a:bodyPr>
              <a:lstStyle/>
              <a:p>
                <a:pPr algn="just" eaLnBrk="1" fontAlgn="auto" hangingPunct="1">
                  <a:spcBef>
                    <a:spcPts val="0"/>
                  </a:spcBef>
                  <a:spcAft>
                    <a:spcPts val="0"/>
                  </a:spcAft>
                  <a:defRPr/>
                </a:pPr>
                <a:r>
                  <a:rPr lang="en-US" altLang="zh-CN" sz="2000" dirty="0" err="1" smtClean="0">
                    <a:solidFill>
                      <a:srgbClr val="FF0000"/>
                    </a:solidFill>
                    <a:latin typeface="微软雅黑" panose="020B0503020204020204" pitchFamily="34" charset="-122"/>
                    <a:ea typeface="微软雅黑" panose="020B0503020204020204" pitchFamily="34" charset="-122"/>
                    <a:cs typeface="Arial" panose="020B0604020202020204" pitchFamily="34" charset="0"/>
                  </a:rPr>
                  <a:t>Mininet</a:t>
                </a:r>
                <a:endParaRPr lang="zh-CN" altLang="en-US" sz="2000" dirty="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8" name="矩形 67"/>
              <p:cNvSpPr/>
              <p:nvPr/>
            </p:nvSpPr>
            <p:spPr>
              <a:xfrm>
                <a:off x="1896905" y="1151453"/>
                <a:ext cx="2460548" cy="3031087"/>
              </a:xfrm>
              <a:prstGeom prst="rect">
                <a:avLst/>
              </a:prstGeom>
            </p:spPr>
            <p:txBody>
              <a:bodyPr wrap="square">
                <a:spAutoFit/>
              </a:bodyPr>
              <a:lstStyle/>
              <a:p>
                <a:pPr algn="just" eaLnBrk="1" fontAlgn="auto" hangingPunct="1">
                  <a:lnSpc>
                    <a:spcPts val="1800"/>
                  </a:lnSpc>
                  <a:spcBef>
                    <a:spcPts val="0"/>
                  </a:spcBef>
                  <a:spcAft>
                    <a:spcPts val="0"/>
                  </a:spcAft>
                  <a:defRPr/>
                </a:pPr>
                <a:r>
                  <a:rPr lang="en-US" altLang="zh-CN" sz="1600" dirty="0" err="1">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Mininet</a:t>
                </a:r>
                <a:r>
                  <a:rPr lang="zh-CN" altLang="en-US" sz="1600" dirty="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是一个网络仿真工具，利用</a:t>
                </a:r>
                <a:r>
                  <a:rPr lang="en-US" altLang="zh-CN" sz="1600" dirty="0" err="1">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Mininet</a:t>
                </a:r>
                <a:r>
                  <a:rPr lang="zh-CN" altLang="en-US" sz="1600" dirty="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可以在单台机器上创建出逼真的虚拟网络，该虚拟网络运行真实的内核，交换机和应用程序代码，可以迁移到真实的网络</a:t>
                </a:r>
                <a:r>
                  <a:rPr lang="zh-CN" altLang="en-US" sz="1600" dirty="0"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中</a:t>
                </a:r>
                <a:r>
                  <a:rPr lang="zh-CN" altLang="en-US" sz="1600" dirty="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sz="1600" dirty="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69" name="直接连接符 68"/>
              <p:cNvCxnSpPr/>
              <p:nvPr/>
            </p:nvCxnSpPr>
            <p:spPr>
              <a:xfrm>
                <a:off x="1993740" y="1075238"/>
                <a:ext cx="1950975" cy="0"/>
              </a:xfrm>
              <a:prstGeom prst="line">
                <a:avLst/>
              </a:prstGeom>
              <a:ln>
                <a:solidFill>
                  <a:srgbClr val="044875"/>
                </a:solidFill>
                <a:prstDash val="lgDashDotDot"/>
                <a:tailEnd type="stealth"/>
              </a:ln>
            </p:spPr>
            <p:style>
              <a:lnRef idx="1">
                <a:schemeClr val="accent1"/>
              </a:lnRef>
              <a:fillRef idx="0">
                <a:schemeClr val="accent1"/>
              </a:fillRef>
              <a:effectRef idx="0">
                <a:schemeClr val="accent1"/>
              </a:effectRef>
              <a:fontRef idx="minor">
                <a:schemeClr val="tx1"/>
              </a:fontRef>
            </p:style>
          </p:cxnSp>
        </p:grpSp>
        <p:grpSp>
          <p:nvGrpSpPr>
            <p:cNvPr id="56" name="组合 55"/>
            <p:cNvGrpSpPr>
              <a:grpSpLocks/>
            </p:cNvGrpSpPr>
            <p:nvPr/>
          </p:nvGrpSpPr>
          <p:grpSpPr bwMode="auto">
            <a:xfrm>
              <a:off x="9623426" y="2787650"/>
              <a:ext cx="2517774" cy="2989037"/>
              <a:chOff x="1896906" y="667170"/>
              <a:chExt cx="2517694" cy="2989422"/>
            </a:xfrm>
          </p:grpSpPr>
          <p:sp>
            <p:nvSpPr>
              <p:cNvPr id="64" name="文本框 63"/>
              <p:cNvSpPr txBox="1"/>
              <p:nvPr/>
            </p:nvSpPr>
            <p:spPr>
              <a:xfrm>
                <a:off x="1896906" y="667170"/>
                <a:ext cx="2235711" cy="505147"/>
              </a:xfrm>
              <a:prstGeom prst="rect">
                <a:avLst/>
              </a:prstGeom>
              <a:noFill/>
            </p:spPr>
            <p:txBody>
              <a:bodyPr wrap="square">
                <a:spAutoFit/>
              </a:bodyPr>
              <a:lstStyle/>
              <a:p>
                <a:pPr algn="just" eaLnBrk="1" fontAlgn="auto" hangingPunct="1">
                  <a:spcBef>
                    <a:spcPts val="0"/>
                  </a:spcBef>
                  <a:spcAft>
                    <a:spcPts val="0"/>
                  </a:spcAft>
                  <a:defRPr/>
                </a:pPr>
                <a:r>
                  <a:rPr lang="zh-CN" altLang="en-US" sz="2000" dirty="0" smtClean="0">
                    <a:solidFill>
                      <a:srgbClr val="FF0000"/>
                    </a:solidFill>
                    <a:latin typeface="微软雅黑" panose="020B0503020204020204" pitchFamily="34" charset="-122"/>
                    <a:ea typeface="微软雅黑" panose="020B0503020204020204" pitchFamily="34" charset="-122"/>
                    <a:cs typeface="Arial" panose="020B0604020202020204" pitchFamily="34" charset="0"/>
                  </a:rPr>
                  <a:t>自定义拓扑</a:t>
                </a:r>
                <a:endParaRPr lang="zh-CN" altLang="en-US" sz="2000" dirty="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5" name="矩形 64"/>
              <p:cNvSpPr/>
              <p:nvPr/>
            </p:nvSpPr>
            <p:spPr>
              <a:xfrm>
                <a:off x="1901668" y="1208577"/>
                <a:ext cx="2512932" cy="2448015"/>
              </a:xfrm>
              <a:prstGeom prst="rect">
                <a:avLst/>
              </a:prstGeom>
            </p:spPr>
            <p:txBody>
              <a:bodyPr>
                <a:spAutoFit/>
              </a:bodyPr>
              <a:lstStyle/>
              <a:p>
                <a:pPr algn="just" eaLnBrk="1" fontAlgn="auto" hangingPunct="1">
                  <a:lnSpc>
                    <a:spcPts val="1800"/>
                  </a:lnSpc>
                  <a:spcBef>
                    <a:spcPts val="0"/>
                  </a:spcBef>
                  <a:spcAft>
                    <a:spcPts val="0"/>
                  </a:spcAft>
                  <a:defRPr/>
                </a:pPr>
                <a:r>
                  <a:rPr lang="zh-CN" altLang="en-US" sz="1600" dirty="0"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使用</a:t>
                </a:r>
                <a:r>
                  <a:rPr lang="en-US" altLang="zh-CN" sz="1600" dirty="0" err="1"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mininet</a:t>
                </a:r>
                <a:r>
                  <a:rPr lang="zh-CN" altLang="en-US" sz="1600" dirty="0"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自定义网络拓扑，有以下两种方法：</a:t>
                </a:r>
                <a:r>
                  <a:rPr lang="en-US" altLang="zh-CN" sz="1600" dirty="0"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sz="1600" dirty="0"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使用可视化工具</a:t>
                </a:r>
                <a:r>
                  <a:rPr lang="en-US" altLang="zh-CN" sz="1600" dirty="0" err="1"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miniedit</a:t>
                </a:r>
                <a:r>
                  <a:rPr lang="zh-CN" altLang="en-US" sz="1600" dirty="0"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搭建拓扑。</a:t>
                </a:r>
                <a:r>
                  <a:rPr lang="en-US" altLang="zh-CN" sz="1600" dirty="0"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2.</a:t>
                </a:r>
                <a:r>
                  <a:rPr lang="zh-CN" altLang="en-US" sz="1600" dirty="0"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编写</a:t>
                </a:r>
                <a:r>
                  <a:rPr lang="en-US" altLang="zh-CN" sz="1600" dirty="0"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Python</a:t>
                </a:r>
                <a:r>
                  <a:rPr lang="zh-CN" altLang="en-US" sz="1600" dirty="0"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代码构造拓扑。</a:t>
                </a:r>
                <a:endParaRPr lang="en-US" altLang="zh-CN" sz="1600" dirty="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endParaRPr>
              </a:p>
              <a:p>
                <a:pPr algn="just" eaLnBrk="1" fontAlgn="auto" hangingPunct="1">
                  <a:lnSpc>
                    <a:spcPts val="1800"/>
                  </a:lnSpc>
                  <a:spcBef>
                    <a:spcPts val="0"/>
                  </a:spcBef>
                  <a:spcAft>
                    <a:spcPts val="0"/>
                  </a:spcAft>
                  <a:defRPr/>
                </a:pPr>
                <a:endParaRPr lang="en-US" altLang="zh-CN" sz="1600" dirty="0">
                  <a:solidFill>
                    <a:srgbClr val="E7E6E6">
                      <a:lumMod val="25000"/>
                    </a:srgbClr>
                  </a:solidFill>
                  <a:latin typeface="Arial" panose="020B0604020202020204" pitchFamily="34" charset="0"/>
                  <a:cs typeface="Arial" panose="020B0604020202020204" pitchFamily="34" charset="0"/>
                </a:endParaRPr>
              </a:p>
            </p:txBody>
          </p:sp>
          <p:cxnSp>
            <p:nvCxnSpPr>
              <p:cNvPr id="66" name="直接连接符 65"/>
              <p:cNvCxnSpPr/>
              <p:nvPr/>
            </p:nvCxnSpPr>
            <p:spPr>
              <a:xfrm>
                <a:off x="1993740" y="1113315"/>
                <a:ext cx="1950975" cy="0"/>
              </a:xfrm>
              <a:prstGeom prst="line">
                <a:avLst/>
              </a:prstGeom>
              <a:ln>
                <a:solidFill>
                  <a:srgbClr val="044875"/>
                </a:solidFill>
                <a:prstDash val="lgDashDotDot"/>
                <a:tailEnd type="stealth"/>
              </a:ln>
            </p:spPr>
            <p:style>
              <a:lnRef idx="1">
                <a:schemeClr val="accent1"/>
              </a:lnRef>
              <a:fillRef idx="0">
                <a:schemeClr val="accent1"/>
              </a:fillRef>
              <a:effectRef idx="0">
                <a:schemeClr val="accent1"/>
              </a:effectRef>
              <a:fontRef idx="minor">
                <a:schemeClr val="tx1"/>
              </a:fontRef>
            </p:style>
          </p:cxnSp>
        </p:grpSp>
        <p:grpSp>
          <p:nvGrpSpPr>
            <p:cNvPr id="59" name="组合 58"/>
            <p:cNvGrpSpPr>
              <a:grpSpLocks/>
            </p:cNvGrpSpPr>
            <p:nvPr/>
          </p:nvGrpSpPr>
          <p:grpSpPr bwMode="auto">
            <a:xfrm>
              <a:off x="1864496" y="1210468"/>
              <a:ext cx="7268568" cy="2089148"/>
              <a:chOff x="1864580" y="973212"/>
              <a:chExt cx="7268177" cy="2090809"/>
            </a:xfrm>
          </p:grpSpPr>
          <p:sp>
            <p:nvSpPr>
              <p:cNvPr id="60" name="矩形 59"/>
              <p:cNvSpPr/>
              <p:nvPr/>
            </p:nvSpPr>
            <p:spPr>
              <a:xfrm>
                <a:off x="1864580" y="973212"/>
                <a:ext cx="176203" cy="1317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fontAlgn="auto" hangingPunct="1">
                  <a:spcBef>
                    <a:spcPts val="0"/>
                  </a:spcBef>
                  <a:spcAft>
                    <a:spcPts val="0"/>
                  </a:spcAft>
                  <a:defRPr/>
                </a:pPr>
                <a:endParaRPr lang="zh-CN" altLang="en-US">
                  <a:solidFill>
                    <a:prstClr val="white"/>
                  </a:solidFill>
                </a:endParaRPr>
              </a:p>
            </p:txBody>
          </p:sp>
          <p:sp>
            <p:nvSpPr>
              <p:cNvPr id="61" name="矩形 60"/>
              <p:cNvSpPr/>
              <p:nvPr/>
            </p:nvSpPr>
            <p:spPr>
              <a:xfrm>
                <a:off x="2110036" y="1003207"/>
                <a:ext cx="7022721" cy="2060814"/>
              </a:xfrm>
              <a:prstGeom prst="rect">
                <a:avLst/>
              </a:prstGeom>
            </p:spPr>
            <p:txBody>
              <a:bodyPr>
                <a:spAutoFit/>
              </a:bodyPr>
              <a:lstStyle/>
              <a:p>
                <a:pPr algn="just" eaLnBrk="1" fontAlgn="auto" hangingPunct="1">
                  <a:lnSpc>
                    <a:spcPts val="2400"/>
                  </a:lnSpc>
                  <a:spcBef>
                    <a:spcPts val="0"/>
                  </a:spcBef>
                  <a:spcAft>
                    <a:spcPts val="0"/>
                  </a:spcAft>
                  <a:defRPr/>
                </a:pPr>
                <a:r>
                  <a:rPr lang="en-US" altLang="zh-CN" sz="2000" dirty="0" smtClean="0">
                    <a:latin typeface="微软雅黑" panose="020B0503020204020204" pitchFamily="34" charset="-122"/>
                    <a:ea typeface="微软雅黑" panose="020B0503020204020204" pitchFamily="34" charset="-122"/>
                  </a:rPr>
                  <a:t>                                     </a:t>
                </a:r>
                <a:r>
                  <a:rPr lang="zh-CN" altLang="zh-CN" sz="2000" dirty="0" smtClean="0">
                    <a:latin typeface="微软雅黑" panose="020B0503020204020204" pitchFamily="34" charset="-122"/>
                    <a:ea typeface="微软雅黑" panose="020B0503020204020204" pitchFamily="34" charset="-122"/>
                  </a:rPr>
                  <a:t>随着</a:t>
                </a:r>
                <a:r>
                  <a:rPr lang="zh-CN" altLang="zh-CN" sz="2000" dirty="0">
                    <a:latin typeface="微软雅黑" panose="020B0503020204020204" pitchFamily="34" charset="-122"/>
                    <a:ea typeface="微软雅黑" panose="020B0503020204020204" pitchFamily="34" charset="-122"/>
                  </a:rPr>
                  <a:t>信息技术的发展，当今世界的数据种类和数据规模不断扩大，应用需求日益增加，而当下诸多应用均由数据所驱动，因此对数据中心网络也提出了越来越高的要求。</a:t>
                </a:r>
                <a:endParaRPr lang="en-US" altLang="zh-CN" sz="2000" dirty="0" smtClean="0">
                  <a:solidFill>
                    <a:srgbClr val="044875"/>
                  </a:solidFill>
                  <a:latin typeface="微软雅黑" panose="020B0503020204020204" pitchFamily="34" charset="-122"/>
                  <a:ea typeface="微软雅黑" panose="020B0503020204020204" pitchFamily="34" charset="-122"/>
                  <a:cs typeface="Arial" panose="020B0604020202020204" pitchFamily="34" charset="0"/>
                </a:endParaRPr>
              </a:p>
            </p:txBody>
          </p:sp>
        </p:grpSp>
      </p:grpSp>
    </p:spTree>
    <p:extLst>
      <p:ext uri="{BB962C8B-B14F-4D97-AF65-F5344CB8AC3E}">
        <p14:creationId xmlns:p14="http://schemas.microsoft.com/office/powerpoint/2010/main" val="4314575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仿真实验</a:t>
            </a:r>
            <a:r>
              <a:rPr lang="en-US" altLang="zh-CN" dirty="0"/>
              <a:t>—</a:t>
            </a:r>
            <a:r>
              <a:rPr lang="zh-CN" altLang="en-US" dirty="0" smtClean="0"/>
              <a:t>实验步骤</a:t>
            </a:r>
            <a:r>
              <a:rPr lang="en-US" altLang="zh-CN" dirty="0" smtClean="0"/>
              <a:t>(2/3)</a:t>
            </a:r>
            <a:endParaRPr lang="zh-CN" altLang="en-US" dirty="0"/>
          </a:p>
        </p:txBody>
      </p:sp>
      <p:sp>
        <p:nvSpPr>
          <p:cNvPr id="3" name="内容占位符 2"/>
          <p:cNvSpPr>
            <a:spLocks noGrp="1"/>
          </p:cNvSpPr>
          <p:nvPr>
            <p:ph idx="1"/>
          </p:nvPr>
        </p:nvSpPr>
        <p:spPr/>
        <p:txBody>
          <a:bodyPr/>
          <a:lstStyle/>
          <a:p>
            <a:r>
              <a:rPr lang="zh-CN" altLang="en-US" dirty="0" smtClean="0"/>
              <a:t>全局控制器</a:t>
            </a:r>
            <a:endParaRPr lang="en-US" altLang="zh-CN" dirty="0" smtClean="0"/>
          </a:p>
        </p:txBody>
      </p:sp>
      <p:sp>
        <p:nvSpPr>
          <p:cNvPr id="4" name="页脚占位符 3"/>
          <p:cNvSpPr>
            <a:spLocks noGrp="1"/>
          </p:cNvSpPr>
          <p:nvPr>
            <p:ph type="ftr" sz="quarter" idx="10"/>
          </p:nvPr>
        </p:nvSpPr>
        <p:spPr/>
        <p:txBody>
          <a:bodyPr/>
          <a:lstStyle/>
          <a:p>
            <a:pPr>
              <a:defRPr/>
            </a:pPr>
            <a:r>
              <a:rPr lang="zh-CN" altLang="en-US" smtClean="0"/>
              <a:t>武汉大学计算机学院</a:t>
            </a:r>
            <a:endParaRPr lang="zh-CN" altLang="en-US" dirty="0"/>
          </a:p>
        </p:txBody>
      </p:sp>
      <p:grpSp>
        <p:nvGrpSpPr>
          <p:cNvPr id="5" name="组合 4"/>
          <p:cNvGrpSpPr/>
          <p:nvPr/>
        </p:nvGrpSpPr>
        <p:grpSpPr>
          <a:xfrm>
            <a:off x="375132" y="1628469"/>
            <a:ext cx="8416010" cy="4939042"/>
            <a:chOff x="1868844" y="1147763"/>
            <a:chExt cx="10272356" cy="5719984"/>
          </a:xfrm>
        </p:grpSpPr>
        <p:grpSp>
          <p:nvGrpSpPr>
            <p:cNvPr id="6" name="组合 5"/>
            <p:cNvGrpSpPr>
              <a:grpSpLocks/>
            </p:cNvGrpSpPr>
            <p:nvPr/>
          </p:nvGrpSpPr>
          <p:grpSpPr bwMode="auto">
            <a:xfrm>
              <a:off x="9440863" y="1147763"/>
              <a:ext cx="2200275" cy="2654300"/>
              <a:chOff x="9326343" y="1367749"/>
              <a:chExt cx="2200785" cy="2654355"/>
            </a:xfrm>
          </p:grpSpPr>
          <p:sp>
            <p:nvSpPr>
              <p:cNvPr id="42" name="L 形 41"/>
              <p:cNvSpPr/>
              <p:nvPr/>
            </p:nvSpPr>
            <p:spPr>
              <a:xfrm rot="5400000">
                <a:off x="9765528" y="2260503"/>
                <a:ext cx="1322415" cy="2200785"/>
              </a:xfrm>
              <a:prstGeom prst="corner">
                <a:avLst>
                  <a:gd name="adj1" fmla="val 16120"/>
                  <a:gd name="adj2" fmla="val 16110"/>
                </a:avLst>
              </a:pr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3" name="Freeform 288"/>
              <p:cNvSpPr>
                <a:spLocks noEditPoints="1"/>
              </p:cNvSpPr>
              <p:nvPr/>
            </p:nvSpPr>
            <p:spPr bwMode="auto">
              <a:xfrm>
                <a:off x="9884865" y="1367749"/>
                <a:ext cx="1083740" cy="1034481"/>
              </a:xfrm>
              <a:custGeom>
                <a:avLst/>
                <a:gdLst>
                  <a:gd name="T0" fmla="*/ 2147483647 w 109"/>
                  <a:gd name="T1" fmla="*/ 2147483647 h 104"/>
                  <a:gd name="T2" fmla="*/ 2147483647 w 109"/>
                  <a:gd name="T3" fmla="*/ 2147483647 h 104"/>
                  <a:gd name="T4" fmla="*/ 2147483647 w 109"/>
                  <a:gd name="T5" fmla="*/ 2147483647 h 104"/>
                  <a:gd name="T6" fmla="*/ 2147483647 w 109"/>
                  <a:gd name="T7" fmla="*/ 2147483647 h 104"/>
                  <a:gd name="T8" fmla="*/ 2147483647 w 109"/>
                  <a:gd name="T9" fmla="*/ 2147483647 h 104"/>
                  <a:gd name="T10" fmla="*/ 2147483647 w 109"/>
                  <a:gd name="T11" fmla="*/ 2147483647 h 104"/>
                  <a:gd name="T12" fmla="*/ 2147483647 w 109"/>
                  <a:gd name="T13" fmla="*/ 2147483647 h 104"/>
                  <a:gd name="T14" fmla="*/ 2147483647 w 109"/>
                  <a:gd name="T15" fmla="*/ 2147483647 h 104"/>
                  <a:gd name="T16" fmla="*/ 2147483647 w 109"/>
                  <a:gd name="T17" fmla="*/ 2147483647 h 104"/>
                  <a:gd name="T18" fmla="*/ 2147483647 w 109"/>
                  <a:gd name="T19" fmla="*/ 0 h 104"/>
                  <a:gd name="T20" fmla="*/ 2147483647 w 109"/>
                  <a:gd name="T21" fmla="*/ 2147483647 h 104"/>
                  <a:gd name="T22" fmla="*/ 2147483647 w 109"/>
                  <a:gd name="T23" fmla="*/ 2147483647 h 104"/>
                  <a:gd name="T24" fmla="*/ 2147483647 w 109"/>
                  <a:gd name="T25" fmla="*/ 2147483647 h 104"/>
                  <a:gd name="T26" fmla="*/ 2147483647 w 109"/>
                  <a:gd name="T27" fmla="*/ 2147483647 h 104"/>
                  <a:gd name="T28" fmla="*/ 2147483647 w 109"/>
                  <a:gd name="T29" fmla="*/ 2147483647 h 104"/>
                  <a:gd name="T30" fmla="*/ 2147483647 w 109"/>
                  <a:gd name="T31" fmla="*/ 2147483647 h 104"/>
                  <a:gd name="T32" fmla="*/ 2147483647 w 109"/>
                  <a:gd name="T33" fmla="*/ 2147483647 h 104"/>
                  <a:gd name="T34" fmla="*/ 2147483647 w 109"/>
                  <a:gd name="T35" fmla="*/ 2147483647 h 104"/>
                  <a:gd name="T36" fmla="*/ 2147483647 w 109"/>
                  <a:gd name="T37" fmla="*/ 2147483647 h 104"/>
                  <a:gd name="T38" fmla="*/ 2147483647 w 109"/>
                  <a:gd name="T39" fmla="*/ 2147483647 h 104"/>
                  <a:gd name="T40" fmla="*/ 2147483647 w 109"/>
                  <a:gd name="T41" fmla="*/ 2147483647 h 104"/>
                  <a:gd name="T42" fmla="*/ 2147483647 w 109"/>
                  <a:gd name="T43" fmla="*/ 2147483647 h 104"/>
                  <a:gd name="T44" fmla="*/ 2147483647 w 109"/>
                  <a:gd name="T45" fmla="*/ 2147483647 h 104"/>
                  <a:gd name="T46" fmla="*/ 2147483647 w 109"/>
                  <a:gd name="T47" fmla="*/ 2147483647 h 104"/>
                  <a:gd name="T48" fmla="*/ 2147483647 w 109"/>
                  <a:gd name="T49" fmla="*/ 2147483647 h 104"/>
                  <a:gd name="T50" fmla="*/ 2147483647 w 109"/>
                  <a:gd name="T51" fmla="*/ 2147483647 h 104"/>
                  <a:gd name="T52" fmla="*/ 2147483647 w 109"/>
                  <a:gd name="T53" fmla="*/ 2147483647 h 104"/>
                  <a:gd name="T54" fmla="*/ 2147483647 w 109"/>
                  <a:gd name="T55" fmla="*/ 2147483647 h 104"/>
                  <a:gd name="T56" fmla="*/ 2147483647 w 109"/>
                  <a:gd name="T57" fmla="*/ 2147483647 h 104"/>
                  <a:gd name="T58" fmla="*/ 2147483647 w 109"/>
                  <a:gd name="T59" fmla="*/ 2147483647 h 104"/>
                  <a:gd name="T60" fmla="*/ 2147483647 w 109"/>
                  <a:gd name="T61" fmla="*/ 2147483647 h 104"/>
                  <a:gd name="T62" fmla="*/ 2147483647 w 109"/>
                  <a:gd name="T63" fmla="*/ 2147483647 h 104"/>
                  <a:gd name="T64" fmla="*/ 2147483647 w 109"/>
                  <a:gd name="T65" fmla="*/ 2147483647 h 104"/>
                  <a:gd name="T66" fmla="*/ 2147483647 w 109"/>
                  <a:gd name="T67" fmla="*/ 2147483647 h 104"/>
                  <a:gd name="T68" fmla="*/ 2147483647 w 109"/>
                  <a:gd name="T69" fmla="*/ 2147483647 h 104"/>
                  <a:gd name="T70" fmla="*/ 2147483647 w 109"/>
                  <a:gd name="T71" fmla="*/ 2147483647 h 104"/>
                  <a:gd name="T72" fmla="*/ 2147483647 w 109"/>
                  <a:gd name="T73" fmla="*/ 2147483647 h 104"/>
                  <a:gd name="T74" fmla="*/ 2147483647 w 109"/>
                  <a:gd name="T75" fmla="*/ 2147483647 h 104"/>
                  <a:gd name="T76" fmla="*/ 2147483647 w 109"/>
                  <a:gd name="T77" fmla="*/ 2147483647 h 104"/>
                  <a:gd name="T78" fmla="*/ 2147483647 w 109"/>
                  <a:gd name="T79" fmla="*/ 2147483647 h 104"/>
                  <a:gd name="T80" fmla="*/ 2147483647 w 109"/>
                  <a:gd name="T81" fmla="*/ 2147483647 h 104"/>
                  <a:gd name="T82" fmla="*/ 2147483647 w 109"/>
                  <a:gd name="T83" fmla="*/ 2147483647 h 104"/>
                  <a:gd name="T84" fmla="*/ 2147483647 w 109"/>
                  <a:gd name="T85" fmla="*/ 2147483647 h 104"/>
                  <a:gd name="T86" fmla="*/ 2147483647 w 109"/>
                  <a:gd name="T87" fmla="*/ 2147483647 h 104"/>
                  <a:gd name="T88" fmla="*/ 2147483647 w 109"/>
                  <a:gd name="T89" fmla="*/ 2147483647 h 104"/>
                  <a:gd name="T90" fmla="*/ 2147483647 w 109"/>
                  <a:gd name="T91" fmla="*/ 2147483647 h 104"/>
                  <a:gd name="T92" fmla="*/ 2147483647 w 109"/>
                  <a:gd name="T93" fmla="*/ 2147483647 h 10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09" h="104">
                    <a:moveTo>
                      <a:pt x="62" y="0"/>
                    </a:moveTo>
                    <a:cubicBezTo>
                      <a:pt x="71" y="0"/>
                      <a:pt x="80" y="3"/>
                      <a:pt x="86" y="10"/>
                    </a:cubicBezTo>
                    <a:cubicBezTo>
                      <a:pt x="92" y="16"/>
                      <a:pt x="96" y="24"/>
                      <a:pt x="96" y="34"/>
                    </a:cubicBezTo>
                    <a:cubicBezTo>
                      <a:pt x="96" y="38"/>
                      <a:pt x="95" y="42"/>
                      <a:pt x="94" y="46"/>
                    </a:cubicBezTo>
                    <a:cubicBezTo>
                      <a:pt x="92" y="48"/>
                      <a:pt x="92" y="48"/>
                      <a:pt x="92" y="48"/>
                    </a:cubicBezTo>
                    <a:cubicBezTo>
                      <a:pt x="89" y="52"/>
                      <a:pt x="86" y="56"/>
                      <a:pt x="83" y="58"/>
                    </a:cubicBezTo>
                    <a:cubicBezTo>
                      <a:pt x="83" y="53"/>
                      <a:pt x="83" y="53"/>
                      <a:pt x="83" y="53"/>
                    </a:cubicBezTo>
                    <a:cubicBezTo>
                      <a:pt x="82" y="53"/>
                      <a:pt x="82" y="53"/>
                      <a:pt x="82" y="53"/>
                    </a:cubicBezTo>
                    <a:cubicBezTo>
                      <a:pt x="84" y="51"/>
                      <a:pt x="86" y="49"/>
                      <a:pt x="87" y="46"/>
                    </a:cubicBezTo>
                    <a:cubicBezTo>
                      <a:pt x="86" y="46"/>
                      <a:pt x="86" y="47"/>
                      <a:pt x="85" y="47"/>
                    </a:cubicBezTo>
                    <a:cubicBezTo>
                      <a:pt x="83" y="48"/>
                      <a:pt x="80" y="49"/>
                      <a:pt x="78" y="50"/>
                    </a:cubicBezTo>
                    <a:cubicBezTo>
                      <a:pt x="78" y="50"/>
                      <a:pt x="77" y="51"/>
                      <a:pt x="77" y="51"/>
                    </a:cubicBezTo>
                    <a:cubicBezTo>
                      <a:pt x="65" y="47"/>
                      <a:pt x="54" y="47"/>
                      <a:pt x="44" y="49"/>
                    </a:cubicBezTo>
                    <a:cubicBezTo>
                      <a:pt x="42" y="49"/>
                      <a:pt x="40" y="48"/>
                      <a:pt x="38" y="47"/>
                    </a:cubicBezTo>
                    <a:cubicBezTo>
                      <a:pt x="38" y="47"/>
                      <a:pt x="37" y="46"/>
                      <a:pt x="36" y="46"/>
                    </a:cubicBezTo>
                    <a:cubicBezTo>
                      <a:pt x="37" y="48"/>
                      <a:pt x="38" y="49"/>
                      <a:pt x="39" y="51"/>
                    </a:cubicBezTo>
                    <a:cubicBezTo>
                      <a:pt x="38" y="52"/>
                      <a:pt x="36" y="52"/>
                      <a:pt x="34" y="53"/>
                    </a:cubicBezTo>
                    <a:cubicBezTo>
                      <a:pt x="30" y="48"/>
                      <a:pt x="28" y="41"/>
                      <a:pt x="28" y="34"/>
                    </a:cubicBezTo>
                    <a:cubicBezTo>
                      <a:pt x="28" y="24"/>
                      <a:pt x="31" y="16"/>
                      <a:pt x="38" y="10"/>
                    </a:cubicBezTo>
                    <a:cubicBezTo>
                      <a:pt x="44" y="3"/>
                      <a:pt x="52" y="0"/>
                      <a:pt x="62" y="0"/>
                    </a:cubicBezTo>
                    <a:close/>
                    <a:moveTo>
                      <a:pt x="0" y="104"/>
                    </a:moveTo>
                    <a:cubicBezTo>
                      <a:pt x="37" y="103"/>
                      <a:pt x="37" y="103"/>
                      <a:pt x="37" y="103"/>
                    </a:cubicBezTo>
                    <a:cubicBezTo>
                      <a:pt x="42" y="86"/>
                      <a:pt x="42" y="86"/>
                      <a:pt x="42" y="86"/>
                    </a:cubicBezTo>
                    <a:cubicBezTo>
                      <a:pt x="88" y="84"/>
                      <a:pt x="88" y="84"/>
                      <a:pt x="88" y="84"/>
                    </a:cubicBezTo>
                    <a:cubicBezTo>
                      <a:pt x="109" y="52"/>
                      <a:pt x="109" y="52"/>
                      <a:pt x="109" y="52"/>
                    </a:cubicBezTo>
                    <a:cubicBezTo>
                      <a:pt x="98" y="51"/>
                      <a:pt x="98" y="51"/>
                      <a:pt x="98" y="51"/>
                    </a:cubicBezTo>
                    <a:cubicBezTo>
                      <a:pt x="83" y="72"/>
                      <a:pt x="70" y="74"/>
                      <a:pt x="49" y="68"/>
                    </a:cubicBezTo>
                    <a:cubicBezTo>
                      <a:pt x="49" y="67"/>
                      <a:pt x="49" y="67"/>
                      <a:pt x="49" y="67"/>
                    </a:cubicBezTo>
                    <a:cubicBezTo>
                      <a:pt x="66" y="70"/>
                      <a:pt x="73" y="68"/>
                      <a:pt x="77" y="64"/>
                    </a:cubicBezTo>
                    <a:cubicBezTo>
                      <a:pt x="77" y="58"/>
                      <a:pt x="77" y="58"/>
                      <a:pt x="77" y="58"/>
                    </a:cubicBezTo>
                    <a:cubicBezTo>
                      <a:pt x="38" y="44"/>
                      <a:pt x="15" y="73"/>
                      <a:pt x="0" y="104"/>
                    </a:cubicBezTo>
                    <a:close/>
                    <a:moveTo>
                      <a:pt x="90" y="35"/>
                    </a:moveTo>
                    <a:cubicBezTo>
                      <a:pt x="80" y="35"/>
                      <a:pt x="80" y="35"/>
                      <a:pt x="80" y="35"/>
                    </a:cubicBezTo>
                    <a:cubicBezTo>
                      <a:pt x="80" y="38"/>
                      <a:pt x="80" y="41"/>
                      <a:pt x="79" y="43"/>
                    </a:cubicBezTo>
                    <a:cubicBezTo>
                      <a:pt x="80" y="43"/>
                      <a:pt x="81" y="42"/>
                      <a:pt x="83" y="42"/>
                    </a:cubicBezTo>
                    <a:cubicBezTo>
                      <a:pt x="86" y="40"/>
                      <a:pt x="89" y="38"/>
                      <a:pt x="90" y="35"/>
                    </a:cubicBezTo>
                    <a:close/>
                    <a:moveTo>
                      <a:pt x="74" y="35"/>
                    </a:moveTo>
                    <a:cubicBezTo>
                      <a:pt x="64" y="35"/>
                      <a:pt x="64" y="35"/>
                      <a:pt x="64" y="35"/>
                    </a:cubicBezTo>
                    <a:cubicBezTo>
                      <a:pt x="64" y="46"/>
                      <a:pt x="64" y="46"/>
                      <a:pt x="64" y="46"/>
                    </a:cubicBezTo>
                    <a:cubicBezTo>
                      <a:pt x="67" y="46"/>
                      <a:pt x="70" y="46"/>
                      <a:pt x="73" y="45"/>
                    </a:cubicBezTo>
                    <a:cubicBezTo>
                      <a:pt x="74" y="42"/>
                      <a:pt x="74" y="39"/>
                      <a:pt x="74" y="35"/>
                    </a:cubicBezTo>
                    <a:close/>
                    <a:moveTo>
                      <a:pt x="59" y="35"/>
                    </a:moveTo>
                    <a:cubicBezTo>
                      <a:pt x="50" y="35"/>
                      <a:pt x="50" y="35"/>
                      <a:pt x="50" y="35"/>
                    </a:cubicBezTo>
                    <a:cubicBezTo>
                      <a:pt x="50" y="39"/>
                      <a:pt x="50" y="42"/>
                      <a:pt x="51" y="45"/>
                    </a:cubicBezTo>
                    <a:cubicBezTo>
                      <a:pt x="53" y="46"/>
                      <a:pt x="56" y="46"/>
                      <a:pt x="59" y="46"/>
                    </a:cubicBezTo>
                    <a:cubicBezTo>
                      <a:pt x="59" y="35"/>
                      <a:pt x="59" y="35"/>
                      <a:pt x="59" y="35"/>
                    </a:cubicBezTo>
                    <a:close/>
                    <a:moveTo>
                      <a:pt x="44" y="35"/>
                    </a:moveTo>
                    <a:cubicBezTo>
                      <a:pt x="34" y="35"/>
                      <a:pt x="34" y="35"/>
                      <a:pt x="34" y="35"/>
                    </a:cubicBezTo>
                    <a:cubicBezTo>
                      <a:pt x="35" y="38"/>
                      <a:pt x="37" y="40"/>
                      <a:pt x="41" y="42"/>
                    </a:cubicBezTo>
                    <a:cubicBezTo>
                      <a:pt x="42" y="42"/>
                      <a:pt x="43" y="43"/>
                      <a:pt x="44" y="43"/>
                    </a:cubicBezTo>
                    <a:cubicBezTo>
                      <a:pt x="44" y="41"/>
                      <a:pt x="44" y="38"/>
                      <a:pt x="44" y="35"/>
                    </a:cubicBezTo>
                    <a:close/>
                    <a:moveTo>
                      <a:pt x="35" y="30"/>
                    </a:moveTo>
                    <a:cubicBezTo>
                      <a:pt x="44" y="30"/>
                      <a:pt x="44" y="30"/>
                      <a:pt x="44" y="30"/>
                    </a:cubicBezTo>
                    <a:cubicBezTo>
                      <a:pt x="44" y="28"/>
                      <a:pt x="44" y="26"/>
                      <a:pt x="44" y="24"/>
                    </a:cubicBezTo>
                    <a:cubicBezTo>
                      <a:pt x="43" y="24"/>
                      <a:pt x="42" y="25"/>
                      <a:pt x="41" y="25"/>
                    </a:cubicBezTo>
                    <a:cubicBezTo>
                      <a:pt x="38" y="27"/>
                      <a:pt x="36" y="28"/>
                      <a:pt x="35" y="30"/>
                    </a:cubicBezTo>
                    <a:close/>
                    <a:moveTo>
                      <a:pt x="50" y="30"/>
                    </a:moveTo>
                    <a:cubicBezTo>
                      <a:pt x="59" y="30"/>
                      <a:pt x="59" y="30"/>
                      <a:pt x="59" y="30"/>
                    </a:cubicBezTo>
                    <a:cubicBezTo>
                      <a:pt x="59" y="21"/>
                      <a:pt x="59" y="21"/>
                      <a:pt x="59" y="21"/>
                    </a:cubicBezTo>
                    <a:cubicBezTo>
                      <a:pt x="56" y="21"/>
                      <a:pt x="53" y="22"/>
                      <a:pt x="51" y="22"/>
                    </a:cubicBezTo>
                    <a:cubicBezTo>
                      <a:pt x="50" y="25"/>
                      <a:pt x="50" y="27"/>
                      <a:pt x="50" y="30"/>
                    </a:cubicBezTo>
                    <a:close/>
                    <a:moveTo>
                      <a:pt x="64" y="30"/>
                    </a:moveTo>
                    <a:cubicBezTo>
                      <a:pt x="74" y="30"/>
                      <a:pt x="74" y="30"/>
                      <a:pt x="74" y="30"/>
                    </a:cubicBezTo>
                    <a:cubicBezTo>
                      <a:pt x="74" y="27"/>
                      <a:pt x="73" y="25"/>
                      <a:pt x="73" y="22"/>
                    </a:cubicBezTo>
                    <a:cubicBezTo>
                      <a:pt x="70" y="22"/>
                      <a:pt x="67" y="21"/>
                      <a:pt x="64" y="21"/>
                    </a:cubicBezTo>
                    <a:cubicBezTo>
                      <a:pt x="64" y="30"/>
                      <a:pt x="64" y="30"/>
                      <a:pt x="64" y="30"/>
                    </a:cubicBezTo>
                    <a:close/>
                    <a:moveTo>
                      <a:pt x="80" y="30"/>
                    </a:moveTo>
                    <a:cubicBezTo>
                      <a:pt x="89" y="30"/>
                      <a:pt x="89" y="30"/>
                      <a:pt x="89" y="30"/>
                    </a:cubicBezTo>
                    <a:cubicBezTo>
                      <a:pt x="87" y="28"/>
                      <a:pt x="85" y="27"/>
                      <a:pt x="83" y="25"/>
                    </a:cubicBezTo>
                    <a:cubicBezTo>
                      <a:pt x="81" y="25"/>
                      <a:pt x="80" y="24"/>
                      <a:pt x="79" y="24"/>
                    </a:cubicBezTo>
                    <a:cubicBezTo>
                      <a:pt x="79" y="26"/>
                      <a:pt x="80" y="28"/>
                      <a:pt x="80" y="30"/>
                    </a:cubicBezTo>
                    <a:close/>
                    <a:moveTo>
                      <a:pt x="64" y="6"/>
                    </a:moveTo>
                    <a:cubicBezTo>
                      <a:pt x="64" y="15"/>
                      <a:pt x="64" y="15"/>
                      <a:pt x="64" y="15"/>
                    </a:cubicBezTo>
                    <a:cubicBezTo>
                      <a:pt x="67" y="15"/>
                      <a:pt x="69" y="16"/>
                      <a:pt x="71" y="16"/>
                    </a:cubicBezTo>
                    <a:cubicBezTo>
                      <a:pt x="71" y="15"/>
                      <a:pt x="70" y="14"/>
                      <a:pt x="70" y="13"/>
                    </a:cubicBezTo>
                    <a:cubicBezTo>
                      <a:pt x="68" y="10"/>
                      <a:pt x="66" y="7"/>
                      <a:pt x="64" y="6"/>
                    </a:cubicBezTo>
                    <a:close/>
                    <a:moveTo>
                      <a:pt x="59" y="15"/>
                    </a:moveTo>
                    <a:cubicBezTo>
                      <a:pt x="59" y="6"/>
                      <a:pt x="59" y="6"/>
                      <a:pt x="59" y="6"/>
                    </a:cubicBezTo>
                    <a:cubicBezTo>
                      <a:pt x="57" y="7"/>
                      <a:pt x="55" y="10"/>
                      <a:pt x="54" y="13"/>
                    </a:cubicBezTo>
                    <a:cubicBezTo>
                      <a:pt x="53" y="14"/>
                      <a:pt x="53" y="15"/>
                      <a:pt x="52" y="16"/>
                    </a:cubicBezTo>
                    <a:cubicBezTo>
                      <a:pt x="55" y="16"/>
                      <a:pt x="57" y="15"/>
                      <a:pt x="59" y="15"/>
                    </a:cubicBezTo>
                    <a:close/>
                    <a:moveTo>
                      <a:pt x="46" y="17"/>
                    </a:moveTo>
                    <a:cubicBezTo>
                      <a:pt x="46" y="15"/>
                      <a:pt x="47" y="12"/>
                      <a:pt x="48" y="10"/>
                    </a:cubicBezTo>
                    <a:cubicBezTo>
                      <a:pt x="49" y="10"/>
                      <a:pt x="49" y="9"/>
                      <a:pt x="50" y="8"/>
                    </a:cubicBezTo>
                    <a:cubicBezTo>
                      <a:pt x="47" y="10"/>
                      <a:pt x="44" y="11"/>
                      <a:pt x="42" y="14"/>
                    </a:cubicBezTo>
                    <a:cubicBezTo>
                      <a:pt x="40" y="16"/>
                      <a:pt x="38" y="18"/>
                      <a:pt x="36" y="21"/>
                    </a:cubicBezTo>
                    <a:cubicBezTo>
                      <a:pt x="37" y="21"/>
                      <a:pt x="38" y="20"/>
                      <a:pt x="38" y="20"/>
                    </a:cubicBezTo>
                    <a:cubicBezTo>
                      <a:pt x="41" y="19"/>
                      <a:pt x="43" y="18"/>
                      <a:pt x="46" y="17"/>
                    </a:cubicBezTo>
                    <a:close/>
                    <a:moveTo>
                      <a:pt x="74" y="8"/>
                    </a:moveTo>
                    <a:cubicBezTo>
                      <a:pt x="74" y="9"/>
                      <a:pt x="75" y="10"/>
                      <a:pt x="75" y="10"/>
                    </a:cubicBezTo>
                    <a:cubicBezTo>
                      <a:pt x="76" y="12"/>
                      <a:pt x="77" y="15"/>
                      <a:pt x="78" y="17"/>
                    </a:cubicBezTo>
                    <a:cubicBezTo>
                      <a:pt x="80" y="18"/>
                      <a:pt x="83" y="19"/>
                      <a:pt x="85" y="20"/>
                    </a:cubicBezTo>
                    <a:cubicBezTo>
                      <a:pt x="86" y="20"/>
                      <a:pt x="86" y="21"/>
                      <a:pt x="87" y="21"/>
                    </a:cubicBezTo>
                    <a:cubicBezTo>
                      <a:pt x="86" y="18"/>
                      <a:pt x="84" y="16"/>
                      <a:pt x="82" y="14"/>
                    </a:cubicBezTo>
                    <a:cubicBezTo>
                      <a:pt x="79" y="11"/>
                      <a:pt x="77" y="10"/>
                      <a:pt x="74" y="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just"/>
                <a:endParaRPr lang="zh-CN" altLang="en-US">
                  <a:solidFill>
                    <a:prstClr val="black"/>
                  </a:solidFill>
                </a:endParaRPr>
              </a:p>
            </p:txBody>
          </p:sp>
        </p:grpSp>
        <p:grpSp>
          <p:nvGrpSpPr>
            <p:cNvPr id="7" name="组合 6"/>
            <p:cNvGrpSpPr>
              <a:grpSpLocks/>
            </p:cNvGrpSpPr>
            <p:nvPr/>
          </p:nvGrpSpPr>
          <p:grpSpPr bwMode="auto">
            <a:xfrm>
              <a:off x="4576763" y="2724150"/>
              <a:ext cx="2205037" cy="2281238"/>
              <a:chOff x="4461681" y="2944009"/>
              <a:chExt cx="2205196" cy="2281860"/>
            </a:xfrm>
          </p:grpSpPr>
          <p:sp>
            <p:nvSpPr>
              <p:cNvPr id="39" name="L 形 38"/>
              <p:cNvSpPr/>
              <p:nvPr/>
            </p:nvSpPr>
            <p:spPr>
              <a:xfrm rot="5400000">
                <a:off x="4900524" y="3464277"/>
                <a:ext cx="1322749" cy="2200434"/>
              </a:xfrm>
              <a:prstGeom prst="corner">
                <a:avLst>
                  <a:gd name="adj1" fmla="val 16120"/>
                  <a:gd name="adj2" fmla="val 16110"/>
                </a:avLst>
              </a:pr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0" name="等腰三角形 39"/>
              <p:cNvSpPr/>
              <p:nvPr/>
            </p:nvSpPr>
            <p:spPr>
              <a:xfrm>
                <a:off x="6292200" y="3302882"/>
                <a:ext cx="374677" cy="374752"/>
              </a:xfrm>
              <a:prstGeom prst="triangle">
                <a:avLst>
                  <a:gd name="adj" fmla="val 100000"/>
                </a:avLst>
              </a:pr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Freeform 48"/>
              <p:cNvSpPr>
                <a:spLocks noEditPoints="1"/>
              </p:cNvSpPr>
              <p:nvPr/>
            </p:nvSpPr>
            <p:spPr bwMode="auto">
              <a:xfrm>
                <a:off x="5430453" y="2944009"/>
                <a:ext cx="449918" cy="714745"/>
              </a:xfrm>
              <a:custGeom>
                <a:avLst/>
                <a:gdLst>
                  <a:gd name="T0" fmla="*/ 2147483647 w 67"/>
                  <a:gd name="T1" fmla="*/ 2147483647 h 106"/>
                  <a:gd name="T2" fmla="*/ 2147483647 w 67"/>
                  <a:gd name="T3" fmla="*/ 2147483647 h 106"/>
                  <a:gd name="T4" fmla="*/ 2147483647 w 67"/>
                  <a:gd name="T5" fmla="*/ 2147483647 h 106"/>
                  <a:gd name="T6" fmla="*/ 2147483647 w 67"/>
                  <a:gd name="T7" fmla="*/ 2147483647 h 106"/>
                  <a:gd name="T8" fmla="*/ 2147483647 w 67"/>
                  <a:gd name="T9" fmla="*/ 2147483647 h 106"/>
                  <a:gd name="T10" fmla="*/ 2147483647 w 67"/>
                  <a:gd name="T11" fmla="*/ 2147483647 h 106"/>
                  <a:gd name="T12" fmla="*/ 2147483647 w 67"/>
                  <a:gd name="T13" fmla="*/ 2147483647 h 106"/>
                  <a:gd name="T14" fmla="*/ 2147483647 w 67"/>
                  <a:gd name="T15" fmla="*/ 2147483647 h 106"/>
                  <a:gd name="T16" fmla="*/ 2147483647 w 67"/>
                  <a:gd name="T17" fmla="*/ 2147483647 h 106"/>
                  <a:gd name="T18" fmla="*/ 2147483647 w 67"/>
                  <a:gd name="T19" fmla="*/ 2147483647 h 106"/>
                  <a:gd name="T20" fmla="*/ 2147483647 w 67"/>
                  <a:gd name="T21" fmla="*/ 2147483647 h 106"/>
                  <a:gd name="T22" fmla="*/ 2147483647 w 67"/>
                  <a:gd name="T23" fmla="*/ 2147483647 h 106"/>
                  <a:gd name="T24" fmla="*/ 2147483647 w 67"/>
                  <a:gd name="T25" fmla="*/ 2147483647 h 106"/>
                  <a:gd name="T26" fmla="*/ 2147483647 w 67"/>
                  <a:gd name="T27" fmla="*/ 2147483647 h 106"/>
                  <a:gd name="T28" fmla="*/ 2147483647 w 67"/>
                  <a:gd name="T29" fmla="*/ 2147483647 h 106"/>
                  <a:gd name="T30" fmla="*/ 0 w 67"/>
                  <a:gd name="T31" fmla="*/ 2147483647 h 106"/>
                  <a:gd name="T32" fmla="*/ 2147483647 w 67"/>
                  <a:gd name="T33" fmla="*/ 0 h 106"/>
                  <a:gd name="T34" fmla="*/ 2147483647 w 67"/>
                  <a:gd name="T35" fmla="*/ 2147483647 h 106"/>
                  <a:gd name="T36" fmla="*/ 2147483647 w 67"/>
                  <a:gd name="T37" fmla="*/ 2147483647 h 106"/>
                  <a:gd name="T38" fmla="*/ 2147483647 w 67"/>
                  <a:gd name="T39" fmla="*/ 2147483647 h 106"/>
                  <a:gd name="T40" fmla="*/ 2147483647 w 67"/>
                  <a:gd name="T41" fmla="*/ 2147483647 h 106"/>
                  <a:gd name="T42" fmla="*/ 2147483647 w 67"/>
                  <a:gd name="T43" fmla="*/ 2147483647 h 106"/>
                  <a:gd name="T44" fmla="*/ 2147483647 w 67"/>
                  <a:gd name="T45" fmla="*/ 2147483647 h 106"/>
                  <a:gd name="T46" fmla="*/ 2147483647 w 67"/>
                  <a:gd name="T47" fmla="*/ 2147483647 h 106"/>
                  <a:gd name="T48" fmla="*/ 2147483647 w 67"/>
                  <a:gd name="T49" fmla="*/ 2147483647 h 106"/>
                  <a:gd name="T50" fmla="*/ 2147483647 w 67"/>
                  <a:gd name="T51" fmla="*/ 2147483647 h 106"/>
                  <a:gd name="T52" fmla="*/ 2147483647 w 67"/>
                  <a:gd name="T53" fmla="*/ 2147483647 h 106"/>
                  <a:gd name="T54" fmla="*/ 2147483647 w 67"/>
                  <a:gd name="T55" fmla="*/ 2147483647 h 106"/>
                  <a:gd name="T56" fmla="*/ 2147483647 w 67"/>
                  <a:gd name="T57" fmla="*/ 2147483647 h 106"/>
                  <a:gd name="T58" fmla="*/ 2147483647 w 67"/>
                  <a:gd name="T59" fmla="*/ 2147483647 h 106"/>
                  <a:gd name="T60" fmla="*/ 2147483647 w 67"/>
                  <a:gd name="T61" fmla="*/ 2147483647 h 106"/>
                  <a:gd name="T62" fmla="*/ 2147483647 w 67"/>
                  <a:gd name="T63" fmla="*/ 2147483647 h 106"/>
                  <a:gd name="T64" fmla="*/ 2147483647 w 67"/>
                  <a:gd name="T65" fmla="*/ 2147483647 h 106"/>
                  <a:gd name="T66" fmla="*/ 2147483647 w 67"/>
                  <a:gd name="T67" fmla="*/ 2147483647 h 106"/>
                  <a:gd name="T68" fmla="*/ 2147483647 w 67"/>
                  <a:gd name="T69" fmla="*/ 2147483647 h 106"/>
                  <a:gd name="T70" fmla="*/ 2147483647 w 67"/>
                  <a:gd name="T71" fmla="*/ 2147483647 h 106"/>
                  <a:gd name="T72" fmla="*/ 2147483647 w 67"/>
                  <a:gd name="T73" fmla="*/ 2147483647 h 106"/>
                  <a:gd name="T74" fmla="*/ 2147483647 w 67"/>
                  <a:gd name="T75" fmla="*/ 2147483647 h 106"/>
                  <a:gd name="T76" fmla="*/ 2147483647 w 67"/>
                  <a:gd name="T77" fmla="*/ 2147483647 h 106"/>
                  <a:gd name="T78" fmla="*/ 2147483647 w 67"/>
                  <a:gd name="T79" fmla="*/ 2147483647 h 106"/>
                  <a:gd name="T80" fmla="*/ 2147483647 w 67"/>
                  <a:gd name="T81" fmla="*/ 2147483647 h 106"/>
                  <a:gd name="T82" fmla="*/ 2147483647 w 67"/>
                  <a:gd name="T83" fmla="*/ 2147483647 h 106"/>
                  <a:gd name="T84" fmla="*/ 2147483647 w 67"/>
                  <a:gd name="T85" fmla="*/ 2147483647 h 106"/>
                  <a:gd name="T86" fmla="*/ 2147483647 w 67"/>
                  <a:gd name="T87" fmla="*/ 2147483647 h 106"/>
                  <a:gd name="T88" fmla="*/ 2147483647 w 67"/>
                  <a:gd name="T89" fmla="*/ 2147483647 h 106"/>
                  <a:gd name="T90" fmla="*/ 2147483647 w 67"/>
                  <a:gd name="T91" fmla="*/ 2147483647 h 106"/>
                  <a:gd name="T92" fmla="*/ 2147483647 w 67"/>
                  <a:gd name="T93" fmla="*/ 2147483647 h 106"/>
                  <a:gd name="T94" fmla="*/ 2147483647 w 67"/>
                  <a:gd name="T95" fmla="*/ 2147483647 h 106"/>
                  <a:gd name="T96" fmla="*/ 2147483647 w 67"/>
                  <a:gd name="T97" fmla="*/ 2147483647 h 106"/>
                  <a:gd name="T98" fmla="*/ 2147483647 w 67"/>
                  <a:gd name="T99" fmla="*/ 2147483647 h 106"/>
                  <a:gd name="T100" fmla="*/ 2147483647 w 67"/>
                  <a:gd name="T101" fmla="*/ 2147483647 h 106"/>
                  <a:gd name="T102" fmla="*/ 2147483647 w 67"/>
                  <a:gd name="T103" fmla="*/ 2147483647 h 10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just"/>
                <a:endParaRPr lang="zh-CN" altLang="en-US">
                  <a:solidFill>
                    <a:prstClr val="black"/>
                  </a:solidFill>
                </a:endParaRPr>
              </a:p>
            </p:txBody>
          </p:sp>
        </p:grpSp>
        <p:grpSp>
          <p:nvGrpSpPr>
            <p:cNvPr id="8" name="组合 7"/>
            <p:cNvGrpSpPr>
              <a:grpSpLocks/>
            </p:cNvGrpSpPr>
            <p:nvPr/>
          </p:nvGrpSpPr>
          <p:grpSpPr bwMode="auto">
            <a:xfrm>
              <a:off x="2143125" y="3579813"/>
              <a:ext cx="2205038" cy="2027237"/>
              <a:chOff x="2029350" y="3799864"/>
              <a:chExt cx="2205195" cy="2027888"/>
            </a:xfrm>
          </p:grpSpPr>
          <p:sp>
            <p:nvSpPr>
              <p:cNvPr id="36" name="L 形 35"/>
              <p:cNvSpPr/>
              <p:nvPr/>
            </p:nvSpPr>
            <p:spPr>
              <a:xfrm rot="5400000">
                <a:off x="2468160" y="4066130"/>
                <a:ext cx="1322812" cy="2200432"/>
              </a:xfrm>
              <a:prstGeom prst="corner">
                <a:avLst>
                  <a:gd name="adj1" fmla="val 16120"/>
                  <a:gd name="adj2" fmla="val 16110"/>
                </a:avLst>
              </a:pr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7" name="等腰三角形 36"/>
              <p:cNvSpPr/>
              <p:nvPr/>
            </p:nvSpPr>
            <p:spPr>
              <a:xfrm>
                <a:off x="3859868" y="3904673"/>
                <a:ext cx="374677" cy="374770"/>
              </a:xfrm>
              <a:prstGeom prst="triangle">
                <a:avLst>
                  <a:gd name="adj" fmla="val 100000"/>
                </a:avLst>
              </a:pr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8" name="Freeform 98"/>
              <p:cNvSpPr>
                <a:spLocks noEditPoints="1"/>
              </p:cNvSpPr>
              <p:nvPr/>
            </p:nvSpPr>
            <p:spPr bwMode="auto">
              <a:xfrm>
                <a:off x="2817995" y="3799864"/>
                <a:ext cx="623494" cy="479027"/>
              </a:xfrm>
              <a:custGeom>
                <a:avLst/>
                <a:gdLst>
                  <a:gd name="T0" fmla="*/ 2147483647 w 104"/>
                  <a:gd name="T1" fmla="*/ 2147483647 h 80"/>
                  <a:gd name="T2" fmla="*/ 2147483647 w 104"/>
                  <a:gd name="T3" fmla="*/ 2147483647 h 80"/>
                  <a:gd name="T4" fmla="*/ 2147483647 w 104"/>
                  <a:gd name="T5" fmla="*/ 2147483647 h 80"/>
                  <a:gd name="T6" fmla="*/ 2147483647 w 104"/>
                  <a:gd name="T7" fmla="*/ 2147483647 h 80"/>
                  <a:gd name="T8" fmla="*/ 2147483647 w 104"/>
                  <a:gd name="T9" fmla="*/ 2147483647 h 80"/>
                  <a:gd name="T10" fmla="*/ 2147483647 w 104"/>
                  <a:gd name="T11" fmla="*/ 2147483647 h 80"/>
                  <a:gd name="T12" fmla="*/ 2147483647 w 104"/>
                  <a:gd name="T13" fmla="*/ 2147483647 h 80"/>
                  <a:gd name="T14" fmla="*/ 2147483647 w 104"/>
                  <a:gd name="T15" fmla="*/ 2147483647 h 80"/>
                  <a:gd name="T16" fmla="*/ 2147483647 w 104"/>
                  <a:gd name="T17" fmla="*/ 2147483647 h 80"/>
                  <a:gd name="T18" fmla="*/ 2147483647 w 104"/>
                  <a:gd name="T19" fmla="*/ 2147483647 h 80"/>
                  <a:gd name="T20" fmla="*/ 2147483647 w 104"/>
                  <a:gd name="T21" fmla="*/ 2147483647 h 80"/>
                  <a:gd name="T22" fmla="*/ 2147483647 w 104"/>
                  <a:gd name="T23" fmla="*/ 2147483647 h 80"/>
                  <a:gd name="T24" fmla="*/ 2147483647 w 104"/>
                  <a:gd name="T25" fmla="*/ 2147483647 h 80"/>
                  <a:gd name="T26" fmla="*/ 2147483647 w 104"/>
                  <a:gd name="T27" fmla="*/ 2147483647 h 80"/>
                  <a:gd name="T28" fmla="*/ 2147483647 w 104"/>
                  <a:gd name="T29" fmla="*/ 2147483647 h 80"/>
                  <a:gd name="T30" fmla="*/ 2147483647 w 104"/>
                  <a:gd name="T31" fmla="*/ 2147483647 h 80"/>
                  <a:gd name="T32" fmla="*/ 2147483647 w 104"/>
                  <a:gd name="T33" fmla="*/ 2147483647 h 80"/>
                  <a:gd name="T34" fmla="*/ 2147483647 w 104"/>
                  <a:gd name="T35" fmla="*/ 0 h 80"/>
                  <a:gd name="T36" fmla="*/ 0 w 104"/>
                  <a:gd name="T37" fmla="*/ 2147483647 h 80"/>
                  <a:gd name="T38" fmla="*/ 0 w 104"/>
                  <a:gd name="T39" fmla="*/ 2147483647 h 80"/>
                  <a:gd name="T40" fmla="*/ 2147483647 w 104"/>
                  <a:gd name="T41" fmla="*/ 2147483647 h 80"/>
                  <a:gd name="T42" fmla="*/ 2147483647 w 104"/>
                  <a:gd name="T43" fmla="*/ 2147483647 h 80"/>
                  <a:gd name="T44" fmla="*/ 2147483647 w 104"/>
                  <a:gd name="T45" fmla="*/ 2147483647 h 80"/>
                  <a:gd name="T46" fmla="*/ 2147483647 w 104"/>
                  <a:gd name="T47" fmla="*/ 2147483647 h 80"/>
                  <a:gd name="T48" fmla="*/ 2147483647 w 104"/>
                  <a:gd name="T49" fmla="*/ 2147483647 h 80"/>
                  <a:gd name="T50" fmla="*/ 2147483647 w 104"/>
                  <a:gd name="T51" fmla="*/ 2147483647 h 80"/>
                  <a:gd name="T52" fmla="*/ 2147483647 w 104"/>
                  <a:gd name="T53" fmla="*/ 2147483647 h 80"/>
                  <a:gd name="T54" fmla="*/ 2147483647 w 104"/>
                  <a:gd name="T55" fmla="*/ 2147483647 h 80"/>
                  <a:gd name="T56" fmla="*/ 2147483647 w 104"/>
                  <a:gd name="T57" fmla="*/ 2147483647 h 80"/>
                  <a:gd name="T58" fmla="*/ 2147483647 w 104"/>
                  <a:gd name="T59" fmla="*/ 2147483647 h 80"/>
                  <a:gd name="T60" fmla="*/ 2147483647 w 104"/>
                  <a:gd name="T61" fmla="*/ 2147483647 h 8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4" h="80">
                    <a:moveTo>
                      <a:pt x="21" y="44"/>
                    </a:moveTo>
                    <a:cubicBezTo>
                      <a:pt x="13" y="73"/>
                      <a:pt x="13" y="73"/>
                      <a:pt x="13" y="73"/>
                    </a:cubicBezTo>
                    <a:cubicBezTo>
                      <a:pt x="33" y="73"/>
                      <a:pt x="33" y="73"/>
                      <a:pt x="33" y="73"/>
                    </a:cubicBezTo>
                    <a:cubicBezTo>
                      <a:pt x="38" y="78"/>
                      <a:pt x="44" y="80"/>
                      <a:pt x="51" y="80"/>
                    </a:cubicBezTo>
                    <a:cubicBezTo>
                      <a:pt x="58" y="80"/>
                      <a:pt x="64" y="78"/>
                      <a:pt x="69" y="73"/>
                    </a:cubicBezTo>
                    <a:cubicBezTo>
                      <a:pt x="87" y="73"/>
                      <a:pt x="87" y="73"/>
                      <a:pt x="87" y="73"/>
                    </a:cubicBezTo>
                    <a:cubicBezTo>
                      <a:pt x="81" y="44"/>
                      <a:pt x="81" y="44"/>
                      <a:pt x="81" y="44"/>
                    </a:cubicBezTo>
                    <a:cubicBezTo>
                      <a:pt x="86" y="44"/>
                      <a:pt x="86" y="44"/>
                      <a:pt x="86" y="44"/>
                    </a:cubicBezTo>
                    <a:cubicBezTo>
                      <a:pt x="86" y="28"/>
                      <a:pt x="86" y="28"/>
                      <a:pt x="86" y="28"/>
                    </a:cubicBezTo>
                    <a:cubicBezTo>
                      <a:pt x="97" y="25"/>
                      <a:pt x="97" y="25"/>
                      <a:pt x="97" y="25"/>
                    </a:cubicBezTo>
                    <a:cubicBezTo>
                      <a:pt x="97" y="34"/>
                      <a:pt x="97" y="34"/>
                      <a:pt x="97" y="34"/>
                    </a:cubicBezTo>
                    <a:cubicBezTo>
                      <a:pt x="95" y="51"/>
                      <a:pt x="95" y="51"/>
                      <a:pt x="95" y="51"/>
                    </a:cubicBezTo>
                    <a:cubicBezTo>
                      <a:pt x="103" y="51"/>
                      <a:pt x="103" y="51"/>
                      <a:pt x="103" y="51"/>
                    </a:cubicBezTo>
                    <a:cubicBezTo>
                      <a:pt x="101" y="34"/>
                      <a:pt x="101" y="34"/>
                      <a:pt x="101" y="34"/>
                    </a:cubicBezTo>
                    <a:cubicBezTo>
                      <a:pt x="101" y="23"/>
                      <a:pt x="101" y="23"/>
                      <a:pt x="101" y="23"/>
                    </a:cubicBezTo>
                    <a:cubicBezTo>
                      <a:pt x="104" y="22"/>
                      <a:pt x="104" y="22"/>
                      <a:pt x="104" y="22"/>
                    </a:cubicBezTo>
                    <a:cubicBezTo>
                      <a:pt x="104" y="15"/>
                      <a:pt x="104" y="15"/>
                      <a:pt x="104" y="15"/>
                    </a:cubicBezTo>
                    <a:cubicBezTo>
                      <a:pt x="52" y="0"/>
                      <a:pt x="52" y="0"/>
                      <a:pt x="52" y="0"/>
                    </a:cubicBezTo>
                    <a:cubicBezTo>
                      <a:pt x="0" y="15"/>
                      <a:pt x="0" y="15"/>
                      <a:pt x="0" y="15"/>
                    </a:cubicBezTo>
                    <a:cubicBezTo>
                      <a:pt x="0" y="22"/>
                      <a:pt x="0" y="22"/>
                      <a:pt x="0" y="22"/>
                    </a:cubicBezTo>
                    <a:cubicBezTo>
                      <a:pt x="19" y="28"/>
                      <a:pt x="19" y="28"/>
                      <a:pt x="19" y="28"/>
                    </a:cubicBezTo>
                    <a:cubicBezTo>
                      <a:pt x="19" y="44"/>
                      <a:pt x="19" y="44"/>
                      <a:pt x="19" y="44"/>
                    </a:cubicBezTo>
                    <a:cubicBezTo>
                      <a:pt x="21" y="44"/>
                      <a:pt x="21" y="44"/>
                      <a:pt x="21" y="44"/>
                    </a:cubicBezTo>
                    <a:close/>
                    <a:moveTo>
                      <a:pt x="71" y="44"/>
                    </a:moveTo>
                    <a:cubicBezTo>
                      <a:pt x="72" y="46"/>
                      <a:pt x="72" y="47"/>
                      <a:pt x="72" y="48"/>
                    </a:cubicBezTo>
                    <a:cubicBezTo>
                      <a:pt x="72" y="55"/>
                      <a:pt x="69" y="61"/>
                      <a:pt x="65" y="66"/>
                    </a:cubicBezTo>
                    <a:cubicBezTo>
                      <a:pt x="62" y="70"/>
                      <a:pt x="57" y="73"/>
                      <a:pt x="51" y="73"/>
                    </a:cubicBezTo>
                    <a:cubicBezTo>
                      <a:pt x="46" y="73"/>
                      <a:pt x="41" y="70"/>
                      <a:pt x="37" y="66"/>
                    </a:cubicBezTo>
                    <a:cubicBezTo>
                      <a:pt x="33" y="61"/>
                      <a:pt x="31" y="55"/>
                      <a:pt x="31" y="48"/>
                    </a:cubicBezTo>
                    <a:cubicBezTo>
                      <a:pt x="31" y="47"/>
                      <a:pt x="31" y="46"/>
                      <a:pt x="31" y="44"/>
                    </a:cubicBezTo>
                    <a:lnTo>
                      <a:pt x="71" y="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just"/>
                <a:endParaRPr lang="zh-CN" altLang="en-US">
                  <a:solidFill>
                    <a:prstClr val="black"/>
                  </a:solidFill>
                </a:endParaRPr>
              </a:p>
            </p:txBody>
          </p:sp>
        </p:grpSp>
        <p:grpSp>
          <p:nvGrpSpPr>
            <p:cNvPr id="9" name="组合 8"/>
            <p:cNvGrpSpPr>
              <a:grpSpLocks/>
            </p:cNvGrpSpPr>
            <p:nvPr/>
          </p:nvGrpSpPr>
          <p:grpSpPr bwMode="auto">
            <a:xfrm>
              <a:off x="7008813" y="2006600"/>
              <a:ext cx="2205037" cy="2397125"/>
              <a:chOff x="6894012" y="2226903"/>
              <a:chExt cx="2205196" cy="2397084"/>
            </a:xfrm>
          </p:grpSpPr>
          <p:sp>
            <p:nvSpPr>
              <p:cNvPr id="33" name="L 形 32"/>
              <p:cNvSpPr/>
              <p:nvPr/>
            </p:nvSpPr>
            <p:spPr>
              <a:xfrm rot="5400000">
                <a:off x="7333047" y="2862588"/>
                <a:ext cx="1322364" cy="2200434"/>
              </a:xfrm>
              <a:prstGeom prst="corner">
                <a:avLst>
                  <a:gd name="adj1" fmla="val 16120"/>
                  <a:gd name="adj2" fmla="val 16110"/>
                </a:avLst>
              </a:pr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等腰三角形 33"/>
              <p:cNvSpPr/>
              <p:nvPr/>
            </p:nvSpPr>
            <p:spPr>
              <a:xfrm>
                <a:off x="8724531" y="2699970"/>
                <a:ext cx="374677" cy="374644"/>
              </a:xfrm>
              <a:prstGeom prst="triangle">
                <a:avLst>
                  <a:gd name="adj" fmla="val 100000"/>
                </a:avLst>
              </a:pr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5" name="Freeform 105"/>
              <p:cNvSpPr>
                <a:spLocks noEditPoints="1"/>
              </p:cNvSpPr>
              <p:nvPr/>
            </p:nvSpPr>
            <p:spPr bwMode="auto">
              <a:xfrm>
                <a:off x="7653443" y="2226903"/>
                <a:ext cx="681922" cy="824299"/>
              </a:xfrm>
              <a:custGeom>
                <a:avLst/>
                <a:gdLst>
                  <a:gd name="T0" fmla="*/ 0 w 77"/>
                  <a:gd name="T1" fmla="*/ 2147483647 h 93"/>
                  <a:gd name="T2" fmla="*/ 2147483647 w 77"/>
                  <a:gd name="T3" fmla="*/ 2147483647 h 93"/>
                  <a:gd name="T4" fmla="*/ 2147483647 w 77"/>
                  <a:gd name="T5" fmla="*/ 2147483647 h 93"/>
                  <a:gd name="T6" fmla="*/ 2147483647 w 77"/>
                  <a:gd name="T7" fmla="*/ 2147483647 h 93"/>
                  <a:gd name="T8" fmla="*/ 2147483647 w 77"/>
                  <a:gd name="T9" fmla="*/ 2147483647 h 93"/>
                  <a:gd name="T10" fmla="*/ 2147483647 w 77"/>
                  <a:gd name="T11" fmla="*/ 2147483647 h 93"/>
                  <a:gd name="T12" fmla="*/ 2147483647 w 77"/>
                  <a:gd name="T13" fmla="*/ 2147483647 h 93"/>
                  <a:gd name="T14" fmla="*/ 2147483647 w 77"/>
                  <a:gd name="T15" fmla="*/ 2147483647 h 93"/>
                  <a:gd name="T16" fmla="*/ 2147483647 w 77"/>
                  <a:gd name="T17" fmla="*/ 2147483647 h 93"/>
                  <a:gd name="T18" fmla="*/ 2147483647 w 77"/>
                  <a:gd name="T19" fmla="*/ 2147483647 h 93"/>
                  <a:gd name="T20" fmla="*/ 2147483647 w 77"/>
                  <a:gd name="T21" fmla="*/ 2147483647 h 93"/>
                  <a:gd name="T22" fmla="*/ 2147483647 w 77"/>
                  <a:gd name="T23" fmla="*/ 2147483647 h 93"/>
                  <a:gd name="T24" fmla="*/ 2147483647 w 77"/>
                  <a:gd name="T25" fmla="*/ 2147483647 h 93"/>
                  <a:gd name="T26" fmla="*/ 2147483647 w 77"/>
                  <a:gd name="T27" fmla="*/ 2147483647 h 93"/>
                  <a:gd name="T28" fmla="*/ 2147483647 w 77"/>
                  <a:gd name="T29" fmla="*/ 2147483647 h 93"/>
                  <a:gd name="T30" fmla="*/ 2147483647 w 77"/>
                  <a:gd name="T31" fmla="*/ 2147483647 h 93"/>
                  <a:gd name="T32" fmla="*/ 2147483647 w 77"/>
                  <a:gd name="T33" fmla="*/ 2147483647 h 93"/>
                  <a:gd name="T34" fmla="*/ 2147483647 w 77"/>
                  <a:gd name="T35" fmla="*/ 2147483647 h 93"/>
                  <a:gd name="T36" fmla="*/ 2147483647 w 77"/>
                  <a:gd name="T37" fmla="*/ 2147483647 h 93"/>
                  <a:gd name="T38" fmla="*/ 2147483647 w 77"/>
                  <a:gd name="T39" fmla="*/ 2147483647 h 93"/>
                  <a:gd name="T40" fmla="*/ 2147483647 w 77"/>
                  <a:gd name="T41" fmla="*/ 2147483647 h 93"/>
                  <a:gd name="T42" fmla="*/ 2147483647 w 77"/>
                  <a:gd name="T43" fmla="*/ 2147483647 h 93"/>
                  <a:gd name="T44" fmla="*/ 2147483647 w 77"/>
                  <a:gd name="T45" fmla="*/ 2147483647 h 93"/>
                  <a:gd name="T46" fmla="*/ 2147483647 w 77"/>
                  <a:gd name="T47" fmla="*/ 2147483647 h 93"/>
                  <a:gd name="T48" fmla="*/ 2147483647 w 77"/>
                  <a:gd name="T49" fmla="*/ 2147483647 h 93"/>
                  <a:gd name="T50" fmla="*/ 2147483647 w 77"/>
                  <a:gd name="T51" fmla="*/ 2147483647 h 93"/>
                  <a:gd name="T52" fmla="*/ 2147483647 w 77"/>
                  <a:gd name="T53" fmla="*/ 2147483647 h 93"/>
                  <a:gd name="T54" fmla="*/ 2147483647 w 77"/>
                  <a:gd name="T55" fmla="*/ 2147483647 h 93"/>
                  <a:gd name="T56" fmla="*/ 2147483647 w 77"/>
                  <a:gd name="T57" fmla="*/ 2147483647 h 93"/>
                  <a:gd name="T58" fmla="*/ 2147483647 w 77"/>
                  <a:gd name="T59" fmla="*/ 2147483647 h 93"/>
                  <a:gd name="T60" fmla="*/ 2147483647 w 77"/>
                  <a:gd name="T61" fmla="*/ 2147483647 h 93"/>
                  <a:gd name="T62" fmla="*/ 2147483647 w 77"/>
                  <a:gd name="T63" fmla="*/ 2147483647 h 93"/>
                  <a:gd name="T64" fmla="*/ 2147483647 w 77"/>
                  <a:gd name="T65" fmla="*/ 2147483647 h 93"/>
                  <a:gd name="T66" fmla="*/ 2147483647 w 77"/>
                  <a:gd name="T67" fmla="*/ 2147483647 h 93"/>
                  <a:gd name="T68" fmla="*/ 2147483647 w 77"/>
                  <a:gd name="T69" fmla="*/ 2147483647 h 93"/>
                  <a:gd name="T70" fmla="*/ 2147483647 w 77"/>
                  <a:gd name="T71" fmla="*/ 2147483647 h 93"/>
                  <a:gd name="T72" fmla="*/ 2147483647 w 77"/>
                  <a:gd name="T73" fmla="*/ 0 h 93"/>
                  <a:gd name="T74" fmla="*/ 2147483647 w 77"/>
                  <a:gd name="T75" fmla="*/ 2147483647 h 9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just"/>
                <a:endParaRPr lang="zh-CN" altLang="en-US">
                  <a:solidFill>
                    <a:prstClr val="black"/>
                  </a:solidFill>
                </a:endParaRPr>
              </a:p>
            </p:txBody>
          </p:sp>
        </p:grpSp>
        <p:grpSp>
          <p:nvGrpSpPr>
            <p:cNvPr id="10" name="组合 9"/>
            <p:cNvGrpSpPr>
              <a:grpSpLocks/>
            </p:cNvGrpSpPr>
            <p:nvPr/>
          </p:nvGrpSpPr>
          <p:grpSpPr bwMode="auto">
            <a:xfrm>
              <a:off x="2289175" y="4491037"/>
              <a:ext cx="3168650" cy="2376710"/>
              <a:chOff x="1896905" y="629070"/>
              <a:chExt cx="3168549" cy="2375200"/>
            </a:xfrm>
          </p:grpSpPr>
          <p:sp>
            <p:nvSpPr>
              <p:cNvPr id="30" name="文本框 29"/>
              <p:cNvSpPr txBox="1"/>
              <p:nvPr/>
            </p:nvSpPr>
            <p:spPr>
              <a:xfrm>
                <a:off x="1896905" y="629070"/>
                <a:ext cx="3168549" cy="463080"/>
              </a:xfrm>
              <a:prstGeom prst="rect">
                <a:avLst/>
              </a:prstGeom>
              <a:noFill/>
            </p:spPr>
            <p:txBody>
              <a:bodyPr>
                <a:spAutoFit/>
              </a:bodyPr>
              <a:lstStyle/>
              <a:p>
                <a:pPr algn="just" eaLnBrk="1" fontAlgn="auto" hangingPunct="1">
                  <a:spcBef>
                    <a:spcPts val="0"/>
                  </a:spcBef>
                  <a:spcAft>
                    <a:spcPts val="0"/>
                  </a:spcAft>
                  <a:defRPr/>
                </a:pPr>
                <a:r>
                  <a:rPr lang="zh-CN" altLang="en-US" sz="2000" dirty="0" smtClean="0">
                    <a:solidFill>
                      <a:srgbClr val="FF0000"/>
                    </a:solidFill>
                    <a:latin typeface="微软雅黑" panose="020B0503020204020204" pitchFamily="34" charset="-122"/>
                    <a:ea typeface="微软雅黑" panose="020B0503020204020204" pitchFamily="34" charset="-122"/>
                    <a:cs typeface="Arial" panose="020B0604020202020204" pitchFamily="34" charset="0"/>
                  </a:rPr>
                  <a:t>拓扑发现</a:t>
                </a:r>
                <a:endParaRPr lang="zh-CN" altLang="en-US" sz="2000" dirty="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1" name="矩形 30"/>
              <p:cNvSpPr/>
              <p:nvPr/>
            </p:nvSpPr>
            <p:spPr>
              <a:xfrm>
                <a:off x="1933417" y="1027279"/>
                <a:ext cx="2381174" cy="1976991"/>
              </a:xfrm>
              <a:prstGeom prst="rect">
                <a:avLst/>
              </a:prstGeom>
            </p:spPr>
            <p:txBody>
              <a:bodyPr>
                <a:spAutoFit/>
              </a:bodyPr>
              <a:lstStyle/>
              <a:p>
                <a:pPr algn="just" eaLnBrk="1" fontAlgn="auto" hangingPunct="1">
                  <a:lnSpc>
                    <a:spcPts val="1800"/>
                  </a:lnSpc>
                  <a:spcBef>
                    <a:spcPts val="0"/>
                  </a:spcBef>
                  <a:spcAft>
                    <a:spcPts val="0"/>
                  </a:spcAft>
                  <a:defRPr/>
                </a:pPr>
                <a:r>
                  <a:rPr lang="zh-CN" altLang="en-US" sz="1600" dirty="0">
                    <a:latin typeface="微软雅黑" panose="020B0503020204020204" pitchFamily="34" charset="-122"/>
                    <a:ea typeface="微软雅黑" panose="020B0503020204020204" pitchFamily="34" charset="-122"/>
                  </a:rPr>
                  <a:t>优化</a:t>
                </a:r>
                <a:r>
                  <a:rPr lang="zh-CN" altLang="en-US" sz="1600" dirty="0" smtClean="0">
                    <a:latin typeface="微软雅黑" panose="020B0503020204020204" pitchFamily="34" charset="-122"/>
                    <a:ea typeface="微软雅黑" panose="020B0503020204020204" pitchFamily="34" charset="-122"/>
                  </a:rPr>
                  <a:t>拓扑发现机制，由向每个交换机的每个端口发送</a:t>
                </a:r>
                <a:r>
                  <a:rPr lang="en-US" altLang="zh-CN" sz="1600" dirty="0" smtClean="0">
                    <a:latin typeface="微软雅黑" panose="020B0503020204020204" pitchFamily="34" charset="-122"/>
                    <a:ea typeface="微软雅黑" panose="020B0503020204020204" pitchFamily="34" charset="-122"/>
                  </a:rPr>
                  <a:t>packet-out</a:t>
                </a:r>
                <a:r>
                  <a:rPr lang="zh-CN" altLang="en-US" sz="1600" dirty="0" smtClean="0">
                    <a:latin typeface="微软雅黑" panose="020B0503020204020204" pitchFamily="34" charset="-122"/>
                    <a:ea typeface="微软雅黑" panose="020B0503020204020204" pitchFamily="34" charset="-122"/>
                  </a:rPr>
                  <a:t>消息改进为</a:t>
                </a:r>
                <a:r>
                  <a:rPr lang="zh-CN" altLang="zh-CN" sz="1600" dirty="0" smtClean="0">
                    <a:latin typeface="微软雅黑" panose="020B0503020204020204" pitchFamily="34" charset="-122"/>
                    <a:ea typeface="微软雅黑" panose="020B0503020204020204" pitchFamily="34" charset="-122"/>
                  </a:rPr>
                  <a:t>向</a:t>
                </a:r>
                <a:r>
                  <a:rPr lang="zh-CN" altLang="zh-CN" sz="1600" dirty="0">
                    <a:latin typeface="微软雅黑" panose="020B0503020204020204" pitchFamily="34" charset="-122"/>
                    <a:ea typeface="微软雅黑" panose="020B0503020204020204" pitchFamily="34" charset="-122"/>
                  </a:rPr>
                  <a:t>每个交换机发送一条</a:t>
                </a:r>
                <a:r>
                  <a:rPr lang="en-US" altLang="zh-CN" sz="1600" dirty="0">
                    <a:latin typeface="微软雅黑" panose="020B0503020204020204" pitchFamily="34" charset="-122"/>
                    <a:ea typeface="微软雅黑" panose="020B0503020204020204" pitchFamily="34" charset="-122"/>
                  </a:rPr>
                  <a:t>packet-out</a:t>
                </a:r>
                <a:r>
                  <a:rPr lang="zh-CN" altLang="zh-CN" sz="1600" dirty="0" smtClean="0">
                    <a:latin typeface="微软雅黑" panose="020B0503020204020204" pitchFamily="34" charset="-122"/>
                    <a:ea typeface="微软雅黑" panose="020B0503020204020204" pitchFamily="34" charset="-122"/>
                  </a:rPr>
                  <a:t>消息</a:t>
                </a:r>
                <a:r>
                  <a:rPr lang="zh-CN" altLang="en-US" sz="1600" dirty="0" smtClean="0">
                    <a:latin typeface="微软雅黑" panose="020B0503020204020204" pitchFamily="34" charset="-122"/>
                    <a:ea typeface="微软雅黑" panose="020B0503020204020204" pitchFamily="34" charset="-122"/>
                  </a:rPr>
                  <a:t>。</a:t>
                </a:r>
                <a:endParaRPr lang="en-US" altLang="zh-CN" sz="1600" dirty="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32" name="直接连接符 31"/>
              <p:cNvCxnSpPr/>
              <p:nvPr/>
            </p:nvCxnSpPr>
            <p:spPr>
              <a:xfrm>
                <a:off x="1993740" y="1019347"/>
                <a:ext cx="1950975" cy="0"/>
              </a:xfrm>
              <a:prstGeom prst="line">
                <a:avLst/>
              </a:prstGeom>
              <a:ln>
                <a:solidFill>
                  <a:srgbClr val="044875"/>
                </a:solidFill>
                <a:prstDash val="lgDashDotDot"/>
                <a:tailEnd type="stealth"/>
              </a:ln>
            </p:spPr>
            <p:style>
              <a:lnRef idx="1">
                <a:schemeClr val="accent1"/>
              </a:lnRef>
              <a:fillRef idx="0">
                <a:schemeClr val="accent1"/>
              </a:fillRef>
              <a:effectRef idx="0">
                <a:schemeClr val="accent1"/>
              </a:effectRef>
              <a:fontRef idx="minor">
                <a:schemeClr val="tx1"/>
              </a:fontRef>
            </p:style>
          </p:cxnSp>
        </p:grpSp>
        <p:grpSp>
          <p:nvGrpSpPr>
            <p:cNvPr id="11" name="组合 10"/>
            <p:cNvGrpSpPr>
              <a:grpSpLocks/>
            </p:cNvGrpSpPr>
            <p:nvPr/>
          </p:nvGrpSpPr>
          <p:grpSpPr bwMode="auto">
            <a:xfrm>
              <a:off x="4730750" y="3973513"/>
              <a:ext cx="3168650" cy="1641392"/>
              <a:chOff x="1820705" y="667170"/>
              <a:chExt cx="3168549" cy="1641563"/>
            </a:xfrm>
          </p:grpSpPr>
          <p:sp>
            <p:nvSpPr>
              <p:cNvPr id="27" name="文本框 26"/>
              <p:cNvSpPr txBox="1"/>
              <p:nvPr/>
            </p:nvSpPr>
            <p:spPr>
              <a:xfrm>
                <a:off x="1820705" y="667170"/>
                <a:ext cx="3168549" cy="463422"/>
              </a:xfrm>
              <a:prstGeom prst="rect">
                <a:avLst/>
              </a:prstGeom>
              <a:noFill/>
            </p:spPr>
            <p:txBody>
              <a:bodyPr>
                <a:spAutoFit/>
              </a:bodyPr>
              <a:lstStyle/>
              <a:p>
                <a:pPr algn="just" eaLnBrk="1" fontAlgn="auto" hangingPunct="1">
                  <a:spcBef>
                    <a:spcPts val="0"/>
                  </a:spcBef>
                  <a:spcAft>
                    <a:spcPts val="0"/>
                  </a:spcAft>
                  <a:defRPr/>
                </a:pPr>
                <a:r>
                  <a:rPr lang="zh-CN" altLang="en-US" sz="2000" dirty="0" smtClean="0">
                    <a:solidFill>
                      <a:srgbClr val="FF0000"/>
                    </a:solidFill>
                    <a:latin typeface="微软雅黑" panose="020B0503020204020204" pitchFamily="34" charset="-122"/>
                    <a:ea typeface="微软雅黑" panose="020B0503020204020204" pitchFamily="34" charset="-122"/>
                    <a:cs typeface="Arial" panose="020B0604020202020204" pitchFamily="34" charset="0"/>
                  </a:rPr>
                  <a:t>负载均衡</a:t>
                </a:r>
                <a:endParaRPr lang="zh-CN" altLang="en-US" sz="2000" dirty="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8" name="矩形 27"/>
              <p:cNvSpPr/>
              <p:nvPr/>
            </p:nvSpPr>
            <p:spPr>
              <a:xfrm>
                <a:off x="1858804" y="1132355"/>
                <a:ext cx="2324026" cy="1176378"/>
              </a:xfrm>
              <a:prstGeom prst="rect">
                <a:avLst/>
              </a:prstGeom>
            </p:spPr>
            <p:txBody>
              <a:bodyPr>
                <a:spAutoFit/>
              </a:bodyPr>
              <a:lstStyle/>
              <a:p>
                <a:pPr algn="just" eaLnBrk="1" fontAlgn="auto" hangingPunct="1">
                  <a:lnSpc>
                    <a:spcPts val="1800"/>
                  </a:lnSpc>
                  <a:spcBef>
                    <a:spcPts val="0"/>
                  </a:spcBef>
                  <a:spcAft>
                    <a:spcPts val="0"/>
                  </a:spcAft>
                  <a:defRPr/>
                </a:pPr>
                <a:r>
                  <a:rPr lang="zh-CN" altLang="en-US" sz="1600" dirty="0"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综合长度、时延、带宽等因素对路径进行评估，选出最优转发路径。</a:t>
                </a:r>
                <a:endParaRPr lang="en-US" altLang="zh-CN" sz="1600" dirty="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9" name="直接连接符 28"/>
              <p:cNvCxnSpPr/>
              <p:nvPr/>
            </p:nvCxnSpPr>
            <p:spPr>
              <a:xfrm>
                <a:off x="1955639" y="1075199"/>
                <a:ext cx="1950975" cy="0"/>
              </a:xfrm>
              <a:prstGeom prst="line">
                <a:avLst/>
              </a:prstGeom>
              <a:ln>
                <a:solidFill>
                  <a:srgbClr val="044875"/>
                </a:solidFill>
                <a:prstDash val="lgDashDotDot"/>
                <a:tailEnd type="stealth"/>
              </a:ln>
            </p:spPr>
            <p:style>
              <a:lnRef idx="1">
                <a:schemeClr val="accent1"/>
              </a:lnRef>
              <a:fillRef idx="0">
                <a:schemeClr val="accent1"/>
              </a:fillRef>
              <a:effectRef idx="0">
                <a:schemeClr val="accent1"/>
              </a:effectRef>
              <a:fontRef idx="minor">
                <a:schemeClr val="tx1"/>
              </a:fontRef>
            </p:style>
          </p:cxnSp>
        </p:grpSp>
        <p:grpSp>
          <p:nvGrpSpPr>
            <p:cNvPr id="12" name="组合 11"/>
            <p:cNvGrpSpPr>
              <a:grpSpLocks/>
            </p:cNvGrpSpPr>
            <p:nvPr/>
          </p:nvGrpSpPr>
          <p:grpSpPr bwMode="auto">
            <a:xfrm>
              <a:off x="7162800" y="3328988"/>
              <a:ext cx="3168650" cy="1393113"/>
              <a:chOff x="1896905" y="667170"/>
              <a:chExt cx="3168549" cy="1393389"/>
            </a:xfrm>
          </p:grpSpPr>
          <p:sp>
            <p:nvSpPr>
              <p:cNvPr id="24" name="文本框 23"/>
              <p:cNvSpPr txBox="1"/>
              <p:nvPr/>
            </p:nvSpPr>
            <p:spPr>
              <a:xfrm>
                <a:off x="1896905" y="667170"/>
                <a:ext cx="3168549" cy="463466"/>
              </a:xfrm>
              <a:prstGeom prst="rect">
                <a:avLst/>
              </a:prstGeom>
              <a:noFill/>
            </p:spPr>
            <p:txBody>
              <a:bodyPr>
                <a:spAutoFit/>
              </a:bodyPr>
              <a:lstStyle/>
              <a:p>
                <a:pPr algn="just" eaLnBrk="1" fontAlgn="auto" hangingPunct="1">
                  <a:spcBef>
                    <a:spcPts val="0"/>
                  </a:spcBef>
                  <a:spcAft>
                    <a:spcPts val="0"/>
                  </a:spcAft>
                  <a:defRPr/>
                </a:pPr>
                <a:r>
                  <a:rPr lang="zh-CN" altLang="en-US" sz="2000" dirty="0" smtClean="0">
                    <a:solidFill>
                      <a:srgbClr val="FF0000"/>
                    </a:solidFill>
                    <a:latin typeface="微软雅黑" panose="020B0503020204020204" pitchFamily="34" charset="-122"/>
                    <a:ea typeface="微软雅黑" panose="020B0503020204020204" pitchFamily="34" charset="-122"/>
                    <a:cs typeface="Arial" panose="020B0604020202020204" pitchFamily="34" charset="0"/>
                  </a:rPr>
                  <a:t>添加标签</a:t>
                </a:r>
                <a:endParaRPr lang="zh-CN" altLang="en-US" sz="2000" dirty="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5" name="矩形 24"/>
              <p:cNvSpPr/>
              <p:nvPr/>
            </p:nvSpPr>
            <p:spPr>
              <a:xfrm>
                <a:off x="1896905" y="1151454"/>
                <a:ext cx="2312914" cy="909105"/>
              </a:xfrm>
              <a:prstGeom prst="rect">
                <a:avLst/>
              </a:prstGeom>
            </p:spPr>
            <p:txBody>
              <a:bodyPr>
                <a:spAutoFit/>
              </a:bodyPr>
              <a:lstStyle/>
              <a:p>
                <a:pPr algn="just" eaLnBrk="1" fontAlgn="auto" hangingPunct="1">
                  <a:lnSpc>
                    <a:spcPts val="1800"/>
                  </a:lnSpc>
                  <a:spcBef>
                    <a:spcPts val="0"/>
                  </a:spcBef>
                  <a:spcAft>
                    <a:spcPts val="0"/>
                  </a:spcAft>
                  <a:defRPr/>
                </a:pPr>
                <a:r>
                  <a:rPr lang="zh-CN" altLang="en-US" sz="1600" dirty="0"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提出两种思路，对其中一种思路进行实践。</a:t>
                </a:r>
                <a:endParaRPr lang="en-US" altLang="zh-CN" sz="1600" dirty="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6" name="直接连接符 25"/>
              <p:cNvCxnSpPr/>
              <p:nvPr/>
            </p:nvCxnSpPr>
            <p:spPr>
              <a:xfrm>
                <a:off x="1993740" y="1075238"/>
                <a:ext cx="1950975" cy="0"/>
              </a:xfrm>
              <a:prstGeom prst="line">
                <a:avLst/>
              </a:prstGeom>
              <a:ln>
                <a:solidFill>
                  <a:srgbClr val="044875"/>
                </a:solidFill>
                <a:prstDash val="lgDashDotDot"/>
                <a:tailEnd type="stealth"/>
              </a:ln>
            </p:spPr>
            <p:style>
              <a:lnRef idx="1">
                <a:schemeClr val="accent1"/>
              </a:lnRef>
              <a:fillRef idx="0">
                <a:schemeClr val="accent1"/>
              </a:fillRef>
              <a:effectRef idx="0">
                <a:schemeClr val="accent1"/>
              </a:effectRef>
              <a:fontRef idx="minor">
                <a:schemeClr val="tx1"/>
              </a:fontRef>
            </p:style>
          </p:cxnSp>
        </p:grpSp>
        <p:grpSp>
          <p:nvGrpSpPr>
            <p:cNvPr id="13" name="组合 12"/>
            <p:cNvGrpSpPr>
              <a:grpSpLocks/>
            </p:cNvGrpSpPr>
            <p:nvPr/>
          </p:nvGrpSpPr>
          <p:grpSpPr bwMode="auto">
            <a:xfrm>
              <a:off x="9623425" y="2787650"/>
              <a:ext cx="2517775" cy="3321577"/>
              <a:chOff x="1896905" y="667170"/>
              <a:chExt cx="2517695" cy="3322002"/>
            </a:xfrm>
          </p:grpSpPr>
          <p:sp>
            <p:nvSpPr>
              <p:cNvPr id="21" name="文本框 20"/>
              <p:cNvSpPr txBox="1"/>
              <p:nvPr/>
            </p:nvSpPr>
            <p:spPr>
              <a:xfrm>
                <a:off x="1896905" y="667170"/>
                <a:ext cx="2351835" cy="463433"/>
              </a:xfrm>
              <a:prstGeom prst="rect">
                <a:avLst/>
              </a:prstGeom>
              <a:noFill/>
            </p:spPr>
            <p:txBody>
              <a:bodyPr wrap="square">
                <a:spAutoFit/>
              </a:bodyPr>
              <a:lstStyle/>
              <a:p>
                <a:pPr algn="just" eaLnBrk="1" fontAlgn="auto" hangingPunct="1">
                  <a:spcBef>
                    <a:spcPts val="0"/>
                  </a:spcBef>
                  <a:spcAft>
                    <a:spcPts val="0"/>
                  </a:spcAft>
                  <a:defRPr/>
                </a:pPr>
                <a:r>
                  <a:rPr lang="zh-CN" altLang="en-US" sz="200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流</a:t>
                </a:r>
                <a:r>
                  <a:rPr lang="zh-CN" altLang="en-US" sz="2000" dirty="0" smtClean="0">
                    <a:solidFill>
                      <a:srgbClr val="FF0000"/>
                    </a:solidFill>
                    <a:latin typeface="微软雅黑" panose="020B0503020204020204" pitchFamily="34" charset="-122"/>
                    <a:ea typeface="微软雅黑" panose="020B0503020204020204" pitchFamily="34" charset="-122"/>
                    <a:cs typeface="Arial" panose="020B0604020202020204" pitchFamily="34" charset="0"/>
                  </a:rPr>
                  <a:t>表下发</a:t>
                </a:r>
                <a:endParaRPr lang="zh-CN" altLang="en-US" sz="2000" dirty="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2" name="矩形 21"/>
              <p:cNvSpPr/>
              <p:nvPr/>
            </p:nvSpPr>
            <p:spPr>
              <a:xfrm>
                <a:off x="1901668" y="1208576"/>
                <a:ext cx="2512932" cy="2780596"/>
              </a:xfrm>
              <a:prstGeom prst="rect">
                <a:avLst/>
              </a:prstGeom>
            </p:spPr>
            <p:txBody>
              <a:bodyPr>
                <a:spAutoFit/>
              </a:bodyPr>
              <a:lstStyle/>
              <a:p>
                <a:pPr algn="just" eaLnBrk="1" fontAlgn="auto" hangingPunct="1">
                  <a:lnSpc>
                    <a:spcPts val="1800"/>
                  </a:lnSpc>
                  <a:spcBef>
                    <a:spcPts val="0"/>
                  </a:spcBef>
                  <a:spcAft>
                    <a:spcPts val="0"/>
                  </a:spcAft>
                  <a:defRPr/>
                </a:pPr>
                <a:r>
                  <a:rPr lang="zh-CN" altLang="zh-CN" sz="1600" dirty="0">
                    <a:latin typeface="微软雅黑" panose="020B0503020204020204" pitchFamily="34" charset="-122"/>
                    <a:ea typeface="微软雅黑" panose="020B0503020204020204" pitchFamily="34" charset="-122"/>
                  </a:rPr>
                  <a:t>控制器的流表下发模块将计算出来的最优路径和添加标签的动作封装到流表项并将流表项下发至交换机，交换机则通过查询流表匹配流表项来对数据包进行操作。</a:t>
                </a:r>
              </a:p>
              <a:p>
                <a:pPr algn="just" eaLnBrk="1" fontAlgn="auto" hangingPunct="1">
                  <a:lnSpc>
                    <a:spcPts val="1800"/>
                  </a:lnSpc>
                  <a:spcBef>
                    <a:spcPts val="0"/>
                  </a:spcBef>
                  <a:spcAft>
                    <a:spcPts val="0"/>
                  </a:spcAft>
                  <a:defRPr/>
                </a:pPr>
                <a:endParaRPr lang="en-US" altLang="zh-CN" sz="1600" dirty="0">
                  <a:solidFill>
                    <a:srgbClr val="E7E6E6">
                      <a:lumMod val="25000"/>
                    </a:srgbClr>
                  </a:solidFill>
                  <a:latin typeface="Arial" panose="020B0604020202020204" pitchFamily="34" charset="0"/>
                  <a:cs typeface="Arial" panose="020B0604020202020204" pitchFamily="34" charset="0"/>
                </a:endParaRPr>
              </a:p>
              <a:p>
                <a:pPr algn="just" eaLnBrk="1" fontAlgn="auto" hangingPunct="1">
                  <a:lnSpc>
                    <a:spcPts val="1800"/>
                  </a:lnSpc>
                  <a:spcBef>
                    <a:spcPts val="0"/>
                  </a:spcBef>
                  <a:spcAft>
                    <a:spcPts val="0"/>
                  </a:spcAft>
                  <a:defRPr/>
                </a:pPr>
                <a:endParaRPr lang="en-US" altLang="zh-CN" sz="1600" dirty="0">
                  <a:solidFill>
                    <a:srgbClr val="E7E6E6">
                      <a:lumMod val="25000"/>
                    </a:srgbClr>
                  </a:solidFill>
                  <a:latin typeface="Arial" panose="020B0604020202020204" pitchFamily="34" charset="0"/>
                  <a:cs typeface="Arial" panose="020B0604020202020204" pitchFamily="34" charset="0"/>
                </a:endParaRPr>
              </a:p>
            </p:txBody>
          </p:sp>
          <p:cxnSp>
            <p:nvCxnSpPr>
              <p:cNvPr id="23" name="直接连接符 22"/>
              <p:cNvCxnSpPr/>
              <p:nvPr/>
            </p:nvCxnSpPr>
            <p:spPr>
              <a:xfrm>
                <a:off x="1993740" y="1113315"/>
                <a:ext cx="1950975" cy="0"/>
              </a:xfrm>
              <a:prstGeom prst="line">
                <a:avLst/>
              </a:prstGeom>
              <a:ln>
                <a:solidFill>
                  <a:srgbClr val="044875"/>
                </a:solidFill>
                <a:prstDash val="lgDashDotDot"/>
                <a:tailEnd type="stealth"/>
              </a:ln>
            </p:spPr>
            <p:style>
              <a:lnRef idx="1">
                <a:schemeClr val="accent1"/>
              </a:lnRef>
              <a:fillRef idx="0">
                <a:schemeClr val="accent1"/>
              </a:fillRef>
              <a:effectRef idx="0">
                <a:schemeClr val="accent1"/>
              </a:effectRef>
              <a:fontRef idx="minor">
                <a:schemeClr val="tx1"/>
              </a:fontRef>
            </p:style>
          </p:cxnSp>
        </p:grpSp>
        <p:grpSp>
          <p:nvGrpSpPr>
            <p:cNvPr id="16" name="组合 15"/>
            <p:cNvGrpSpPr>
              <a:grpSpLocks/>
            </p:cNvGrpSpPr>
            <p:nvPr/>
          </p:nvGrpSpPr>
          <p:grpSpPr bwMode="auto">
            <a:xfrm>
              <a:off x="1868844" y="1321947"/>
              <a:ext cx="7199312" cy="1532696"/>
              <a:chOff x="1868926" y="1084778"/>
              <a:chExt cx="7198925" cy="1533914"/>
            </a:xfrm>
          </p:grpSpPr>
          <p:sp>
            <p:nvSpPr>
              <p:cNvPr id="17" name="矩形 16"/>
              <p:cNvSpPr/>
              <p:nvPr/>
            </p:nvSpPr>
            <p:spPr>
              <a:xfrm>
                <a:off x="1868926" y="1106159"/>
                <a:ext cx="176203" cy="11979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fontAlgn="auto" hangingPunct="1">
                  <a:spcBef>
                    <a:spcPts val="0"/>
                  </a:spcBef>
                  <a:spcAft>
                    <a:spcPts val="0"/>
                  </a:spcAft>
                  <a:defRPr/>
                </a:pPr>
                <a:endParaRPr lang="zh-CN" altLang="en-US" dirty="0">
                  <a:solidFill>
                    <a:prstClr val="white"/>
                  </a:solidFill>
                </a:endParaRPr>
              </a:p>
            </p:txBody>
          </p:sp>
          <p:sp>
            <p:nvSpPr>
              <p:cNvPr id="18" name="矩形 17"/>
              <p:cNvSpPr/>
              <p:nvPr/>
            </p:nvSpPr>
            <p:spPr>
              <a:xfrm>
                <a:off x="2045128" y="1084778"/>
                <a:ext cx="7022723" cy="1533914"/>
              </a:xfrm>
              <a:prstGeom prst="rect">
                <a:avLst/>
              </a:prstGeom>
            </p:spPr>
            <p:txBody>
              <a:bodyPr>
                <a:spAutoFit/>
              </a:bodyPr>
              <a:lstStyle/>
              <a:p>
                <a:pPr algn="just" eaLnBrk="1" fontAlgn="auto" hangingPunct="1">
                  <a:lnSpc>
                    <a:spcPts val="2400"/>
                  </a:lnSpc>
                  <a:spcBef>
                    <a:spcPts val="0"/>
                  </a:spcBef>
                  <a:spcAft>
                    <a:spcPts val="0"/>
                  </a:spcAft>
                  <a:defRPr/>
                </a:pPr>
                <a:r>
                  <a:rPr lang="zh-CN" altLang="en-US" sz="2000" dirty="0" smtClean="0">
                    <a:solidFill>
                      <a:prstClr val="black"/>
                    </a:solidFill>
                    <a:latin typeface="微软雅黑" panose="020B0503020204020204" pitchFamily="34" charset="-122"/>
                    <a:ea typeface="微软雅黑" panose="020B0503020204020204" pitchFamily="34" charset="-122"/>
                  </a:rPr>
                  <a:t>                               全局</a:t>
                </a:r>
                <a:r>
                  <a:rPr lang="zh-CN" altLang="en-US" sz="2000" dirty="0">
                    <a:solidFill>
                      <a:prstClr val="black"/>
                    </a:solidFill>
                    <a:latin typeface="微软雅黑" panose="020B0503020204020204" pitchFamily="34" charset="-122"/>
                    <a:ea typeface="微软雅黑" panose="020B0503020204020204" pitchFamily="34" charset="-122"/>
                  </a:rPr>
                  <a:t>控制器连接所有的交换机，实现数据包转发和给数据包添加路径标签的功能，运行的模块包括拓扑发现、负载均衡、添加标签以及下发流表</a:t>
                </a:r>
                <a:r>
                  <a:rPr lang="zh-CN" altLang="en-US" sz="2000" dirty="0" smtClean="0">
                    <a:solidFill>
                      <a:prstClr val="black"/>
                    </a:solidFill>
                    <a:latin typeface="微软雅黑" panose="020B0503020204020204" pitchFamily="34" charset="-122"/>
                    <a:ea typeface="微软雅黑" panose="020B0503020204020204" pitchFamily="34" charset="-122"/>
                  </a:rPr>
                  <a:t>等。</a:t>
                </a:r>
                <a:endParaRPr lang="en-US" altLang="zh-CN" sz="2000" dirty="0" smtClean="0">
                  <a:solidFill>
                    <a:srgbClr val="044875"/>
                  </a:solidFill>
                  <a:latin typeface="微软雅黑" panose="020B0503020204020204" pitchFamily="34" charset="-122"/>
                  <a:ea typeface="微软雅黑" panose="020B0503020204020204" pitchFamily="34" charset="-122"/>
                  <a:cs typeface="Arial" panose="020B0604020202020204" pitchFamily="34" charset="0"/>
                </a:endParaRPr>
              </a:p>
            </p:txBody>
          </p:sp>
        </p:grpSp>
      </p:grpSp>
    </p:spTree>
    <p:extLst>
      <p:ext uri="{BB962C8B-B14F-4D97-AF65-F5344CB8AC3E}">
        <p14:creationId xmlns:p14="http://schemas.microsoft.com/office/powerpoint/2010/main" val="23726848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仿真实验</a:t>
            </a:r>
            <a:r>
              <a:rPr lang="en-US" altLang="zh-CN" dirty="0"/>
              <a:t>—</a:t>
            </a:r>
            <a:r>
              <a:rPr lang="zh-CN" altLang="en-US" dirty="0" smtClean="0"/>
              <a:t>实验步骤</a:t>
            </a:r>
            <a:r>
              <a:rPr lang="en-US" altLang="zh-CN" dirty="0" smtClean="0"/>
              <a:t>(3/3)</a:t>
            </a:r>
            <a:endParaRPr lang="zh-CN" altLang="en-US" dirty="0"/>
          </a:p>
        </p:txBody>
      </p:sp>
      <p:sp>
        <p:nvSpPr>
          <p:cNvPr id="3" name="内容占位符 2"/>
          <p:cNvSpPr>
            <a:spLocks noGrp="1"/>
          </p:cNvSpPr>
          <p:nvPr>
            <p:ph idx="1"/>
          </p:nvPr>
        </p:nvSpPr>
        <p:spPr/>
        <p:txBody>
          <a:bodyPr/>
          <a:lstStyle/>
          <a:p>
            <a:r>
              <a:rPr lang="zh-CN" altLang="en-US" dirty="0">
                <a:solidFill>
                  <a:prstClr val="black"/>
                </a:solidFill>
                <a:latin typeface="微软雅黑" panose="020B0503020204020204" pitchFamily="34" charset="-122"/>
                <a:ea typeface="微软雅黑" panose="020B0503020204020204" pitchFamily="34" charset="-122"/>
              </a:rPr>
              <a:t>边缘控制器</a:t>
            </a:r>
            <a:endParaRPr lang="zh-CN" altLang="en-US" dirty="0"/>
          </a:p>
        </p:txBody>
      </p:sp>
      <p:sp>
        <p:nvSpPr>
          <p:cNvPr id="4" name="页脚占位符 3"/>
          <p:cNvSpPr>
            <a:spLocks noGrp="1"/>
          </p:cNvSpPr>
          <p:nvPr>
            <p:ph type="ftr" sz="quarter" idx="10"/>
          </p:nvPr>
        </p:nvSpPr>
        <p:spPr/>
        <p:txBody>
          <a:bodyPr/>
          <a:lstStyle/>
          <a:p>
            <a:pPr>
              <a:defRPr/>
            </a:pPr>
            <a:r>
              <a:rPr lang="zh-CN" altLang="en-US" smtClean="0"/>
              <a:t>武汉大学计算机学院</a:t>
            </a:r>
            <a:endParaRPr lang="zh-CN" altLang="en-US" dirty="0"/>
          </a:p>
        </p:txBody>
      </p:sp>
      <p:grpSp>
        <p:nvGrpSpPr>
          <p:cNvPr id="5" name="组合 4"/>
          <p:cNvGrpSpPr/>
          <p:nvPr/>
        </p:nvGrpSpPr>
        <p:grpSpPr>
          <a:xfrm>
            <a:off x="425669" y="1481138"/>
            <a:ext cx="8483074" cy="4538028"/>
            <a:chOff x="2024362" y="1147763"/>
            <a:chExt cx="10116838" cy="5219065"/>
          </a:xfrm>
        </p:grpSpPr>
        <p:grpSp>
          <p:nvGrpSpPr>
            <p:cNvPr id="6" name="组合 5"/>
            <p:cNvGrpSpPr>
              <a:grpSpLocks/>
            </p:cNvGrpSpPr>
            <p:nvPr/>
          </p:nvGrpSpPr>
          <p:grpSpPr bwMode="auto">
            <a:xfrm>
              <a:off x="9440863" y="1147763"/>
              <a:ext cx="2200275" cy="2654300"/>
              <a:chOff x="9326343" y="1367749"/>
              <a:chExt cx="2200785" cy="2654355"/>
            </a:xfrm>
          </p:grpSpPr>
          <p:sp>
            <p:nvSpPr>
              <p:cNvPr id="42" name="L 形 41"/>
              <p:cNvSpPr/>
              <p:nvPr/>
            </p:nvSpPr>
            <p:spPr>
              <a:xfrm rot="5400000">
                <a:off x="9765528" y="2260503"/>
                <a:ext cx="1322415" cy="2200785"/>
              </a:xfrm>
              <a:prstGeom prst="corner">
                <a:avLst>
                  <a:gd name="adj1" fmla="val 16120"/>
                  <a:gd name="adj2" fmla="val 16110"/>
                </a:avLst>
              </a:pr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3" name="Freeform 288"/>
              <p:cNvSpPr>
                <a:spLocks noEditPoints="1"/>
              </p:cNvSpPr>
              <p:nvPr/>
            </p:nvSpPr>
            <p:spPr bwMode="auto">
              <a:xfrm>
                <a:off x="9884865" y="1367749"/>
                <a:ext cx="1083740" cy="1034481"/>
              </a:xfrm>
              <a:custGeom>
                <a:avLst/>
                <a:gdLst>
                  <a:gd name="T0" fmla="*/ 2147483647 w 109"/>
                  <a:gd name="T1" fmla="*/ 2147483647 h 104"/>
                  <a:gd name="T2" fmla="*/ 2147483647 w 109"/>
                  <a:gd name="T3" fmla="*/ 2147483647 h 104"/>
                  <a:gd name="T4" fmla="*/ 2147483647 w 109"/>
                  <a:gd name="T5" fmla="*/ 2147483647 h 104"/>
                  <a:gd name="T6" fmla="*/ 2147483647 w 109"/>
                  <a:gd name="T7" fmla="*/ 2147483647 h 104"/>
                  <a:gd name="T8" fmla="*/ 2147483647 w 109"/>
                  <a:gd name="T9" fmla="*/ 2147483647 h 104"/>
                  <a:gd name="T10" fmla="*/ 2147483647 w 109"/>
                  <a:gd name="T11" fmla="*/ 2147483647 h 104"/>
                  <a:gd name="T12" fmla="*/ 2147483647 w 109"/>
                  <a:gd name="T13" fmla="*/ 2147483647 h 104"/>
                  <a:gd name="T14" fmla="*/ 2147483647 w 109"/>
                  <a:gd name="T15" fmla="*/ 2147483647 h 104"/>
                  <a:gd name="T16" fmla="*/ 2147483647 w 109"/>
                  <a:gd name="T17" fmla="*/ 2147483647 h 104"/>
                  <a:gd name="T18" fmla="*/ 2147483647 w 109"/>
                  <a:gd name="T19" fmla="*/ 0 h 104"/>
                  <a:gd name="T20" fmla="*/ 2147483647 w 109"/>
                  <a:gd name="T21" fmla="*/ 2147483647 h 104"/>
                  <a:gd name="T22" fmla="*/ 2147483647 w 109"/>
                  <a:gd name="T23" fmla="*/ 2147483647 h 104"/>
                  <a:gd name="T24" fmla="*/ 2147483647 w 109"/>
                  <a:gd name="T25" fmla="*/ 2147483647 h 104"/>
                  <a:gd name="T26" fmla="*/ 2147483647 w 109"/>
                  <a:gd name="T27" fmla="*/ 2147483647 h 104"/>
                  <a:gd name="T28" fmla="*/ 2147483647 w 109"/>
                  <a:gd name="T29" fmla="*/ 2147483647 h 104"/>
                  <a:gd name="T30" fmla="*/ 2147483647 w 109"/>
                  <a:gd name="T31" fmla="*/ 2147483647 h 104"/>
                  <a:gd name="T32" fmla="*/ 2147483647 w 109"/>
                  <a:gd name="T33" fmla="*/ 2147483647 h 104"/>
                  <a:gd name="T34" fmla="*/ 2147483647 w 109"/>
                  <a:gd name="T35" fmla="*/ 2147483647 h 104"/>
                  <a:gd name="T36" fmla="*/ 2147483647 w 109"/>
                  <a:gd name="T37" fmla="*/ 2147483647 h 104"/>
                  <a:gd name="T38" fmla="*/ 2147483647 w 109"/>
                  <a:gd name="T39" fmla="*/ 2147483647 h 104"/>
                  <a:gd name="T40" fmla="*/ 2147483647 w 109"/>
                  <a:gd name="T41" fmla="*/ 2147483647 h 104"/>
                  <a:gd name="T42" fmla="*/ 2147483647 w 109"/>
                  <a:gd name="T43" fmla="*/ 2147483647 h 104"/>
                  <a:gd name="T44" fmla="*/ 2147483647 w 109"/>
                  <a:gd name="T45" fmla="*/ 2147483647 h 104"/>
                  <a:gd name="T46" fmla="*/ 2147483647 w 109"/>
                  <a:gd name="T47" fmla="*/ 2147483647 h 104"/>
                  <a:gd name="T48" fmla="*/ 2147483647 w 109"/>
                  <a:gd name="T49" fmla="*/ 2147483647 h 104"/>
                  <a:gd name="T50" fmla="*/ 2147483647 w 109"/>
                  <a:gd name="T51" fmla="*/ 2147483647 h 104"/>
                  <a:gd name="T52" fmla="*/ 2147483647 w 109"/>
                  <a:gd name="T53" fmla="*/ 2147483647 h 104"/>
                  <a:gd name="T54" fmla="*/ 2147483647 w 109"/>
                  <a:gd name="T55" fmla="*/ 2147483647 h 104"/>
                  <a:gd name="T56" fmla="*/ 2147483647 w 109"/>
                  <a:gd name="T57" fmla="*/ 2147483647 h 104"/>
                  <a:gd name="T58" fmla="*/ 2147483647 w 109"/>
                  <a:gd name="T59" fmla="*/ 2147483647 h 104"/>
                  <a:gd name="T60" fmla="*/ 2147483647 w 109"/>
                  <a:gd name="T61" fmla="*/ 2147483647 h 104"/>
                  <a:gd name="T62" fmla="*/ 2147483647 w 109"/>
                  <a:gd name="T63" fmla="*/ 2147483647 h 104"/>
                  <a:gd name="T64" fmla="*/ 2147483647 w 109"/>
                  <a:gd name="T65" fmla="*/ 2147483647 h 104"/>
                  <a:gd name="T66" fmla="*/ 2147483647 w 109"/>
                  <a:gd name="T67" fmla="*/ 2147483647 h 104"/>
                  <a:gd name="T68" fmla="*/ 2147483647 w 109"/>
                  <a:gd name="T69" fmla="*/ 2147483647 h 104"/>
                  <a:gd name="T70" fmla="*/ 2147483647 w 109"/>
                  <a:gd name="T71" fmla="*/ 2147483647 h 104"/>
                  <a:gd name="T72" fmla="*/ 2147483647 w 109"/>
                  <a:gd name="T73" fmla="*/ 2147483647 h 104"/>
                  <a:gd name="T74" fmla="*/ 2147483647 w 109"/>
                  <a:gd name="T75" fmla="*/ 2147483647 h 104"/>
                  <a:gd name="T76" fmla="*/ 2147483647 w 109"/>
                  <a:gd name="T77" fmla="*/ 2147483647 h 104"/>
                  <a:gd name="T78" fmla="*/ 2147483647 w 109"/>
                  <a:gd name="T79" fmla="*/ 2147483647 h 104"/>
                  <a:gd name="T80" fmla="*/ 2147483647 w 109"/>
                  <a:gd name="T81" fmla="*/ 2147483647 h 104"/>
                  <a:gd name="T82" fmla="*/ 2147483647 w 109"/>
                  <a:gd name="T83" fmla="*/ 2147483647 h 104"/>
                  <a:gd name="T84" fmla="*/ 2147483647 w 109"/>
                  <a:gd name="T85" fmla="*/ 2147483647 h 104"/>
                  <a:gd name="T86" fmla="*/ 2147483647 w 109"/>
                  <a:gd name="T87" fmla="*/ 2147483647 h 104"/>
                  <a:gd name="T88" fmla="*/ 2147483647 w 109"/>
                  <a:gd name="T89" fmla="*/ 2147483647 h 104"/>
                  <a:gd name="T90" fmla="*/ 2147483647 w 109"/>
                  <a:gd name="T91" fmla="*/ 2147483647 h 104"/>
                  <a:gd name="T92" fmla="*/ 2147483647 w 109"/>
                  <a:gd name="T93" fmla="*/ 2147483647 h 10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09" h="104">
                    <a:moveTo>
                      <a:pt x="62" y="0"/>
                    </a:moveTo>
                    <a:cubicBezTo>
                      <a:pt x="71" y="0"/>
                      <a:pt x="80" y="3"/>
                      <a:pt x="86" y="10"/>
                    </a:cubicBezTo>
                    <a:cubicBezTo>
                      <a:pt x="92" y="16"/>
                      <a:pt x="96" y="24"/>
                      <a:pt x="96" y="34"/>
                    </a:cubicBezTo>
                    <a:cubicBezTo>
                      <a:pt x="96" y="38"/>
                      <a:pt x="95" y="42"/>
                      <a:pt x="94" y="46"/>
                    </a:cubicBezTo>
                    <a:cubicBezTo>
                      <a:pt x="92" y="48"/>
                      <a:pt x="92" y="48"/>
                      <a:pt x="92" y="48"/>
                    </a:cubicBezTo>
                    <a:cubicBezTo>
                      <a:pt x="89" y="52"/>
                      <a:pt x="86" y="56"/>
                      <a:pt x="83" y="58"/>
                    </a:cubicBezTo>
                    <a:cubicBezTo>
                      <a:pt x="83" y="53"/>
                      <a:pt x="83" y="53"/>
                      <a:pt x="83" y="53"/>
                    </a:cubicBezTo>
                    <a:cubicBezTo>
                      <a:pt x="82" y="53"/>
                      <a:pt x="82" y="53"/>
                      <a:pt x="82" y="53"/>
                    </a:cubicBezTo>
                    <a:cubicBezTo>
                      <a:pt x="84" y="51"/>
                      <a:pt x="86" y="49"/>
                      <a:pt x="87" y="46"/>
                    </a:cubicBezTo>
                    <a:cubicBezTo>
                      <a:pt x="86" y="46"/>
                      <a:pt x="86" y="47"/>
                      <a:pt x="85" y="47"/>
                    </a:cubicBezTo>
                    <a:cubicBezTo>
                      <a:pt x="83" y="48"/>
                      <a:pt x="80" y="49"/>
                      <a:pt x="78" y="50"/>
                    </a:cubicBezTo>
                    <a:cubicBezTo>
                      <a:pt x="78" y="50"/>
                      <a:pt x="77" y="51"/>
                      <a:pt x="77" y="51"/>
                    </a:cubicBezTo>
                    <a:cubicBezTo>
                      <a:pt x="65" y="47"/>
                      <a:pt x="54" y="47"/>
                      <a:pt x="44" y="49"/>
                    </a:cubicBezTo>
                    <a:cubicBezTo>
                      <a:pt x="42" y="49"/>
                      <a:pt x="40" y="48"/>
                      <a:pt x="38" y="47"/>
                    </a:cubicBezTo>
                    <a:cubicBezTo>
                      <a:pt x="38" y="47"/>
                      <a:pt x="37" y="46"/>
                      <a:pt x="36" y="46"/>
                    </a:cubicBezTo>
                    <a:cubicBezTo>
                      <a:pt x="37" y="48"/>
                      <a:pt x="38" y="49"/>
                      <a:pt x="39" y="51"/>
                    </a:cubicBezTo>
                    <a:cubicBezTo>
                      <a:pt x="38" y="52"/>
                      <a:pt x="36" y="52"/>
                      <a:pt x="34" y="53"/>
                    </a:cubicBezTo>
                    <a:cubicBezTo>
                      <a:pt x="30" y="48"/>
                      <a:pt x="28" y="41"/>
                      <a:pt x="28" y="34"/>
                    </a:cubicBezTo>
                    <a:cubicBezTo>
                      <a:pt x="28" y="24"/>
                      <a:pt x="31" y="16"/>
                      <a:pt x="38" y="10"/>
                    </a:cubicBezTo>
                    <a:cubicBezTo>
                      <a:pt x="44" y="3"/>
                      <a:pt x="52" y="0"/>
                      <a:pt x="62" y="0"/>
                    </a:cubicBezTo>
                    <a:close/>
                    <a:moveTo>
                      <a:pt x="0" y="104"/>
                    </a:moveTo>
                    <a:cubicBezTo>
                      <a:pt x="37" y="103"/>
                      <a:pt x="37" y="103"/>
                      <a:pt x="37" y="103"/>
                    </a:cubicBezTo>
                    <a:cubicBezTo>
                      <a:pt x="42" y="86"/>
                      <a:pt x="42" y="86"/>
                      <a:pt x="42" y="86"/>
                    </a:cubicBezTo>
                    <a:cubicBezTo>
                      <a:pt x="88" y="84"/>
                      <a:pt x="88" y="84"/>
                      <a:pt x="88" y="84"/>
                    </a:cubicBezTo>
                    <a:cubicBezTo>
                      <a:pt x="109" y="52"/>
                      <a:pt x="109" y="52"/>
                      <a:pt x="109" y="52"/>
                    </a:cubicBezTo>
                    <a:cubicBezTo>
                      <a:pt x="98" y="51"/>
                      <a:pt x="98" y="51"/>
                      <a:pt x="98" y="51"/>
                    </a:cubicBezTo>
                    <a:cubicBezTo>
                      <a:pt x="83" y="72"/>
                      <a:pt x="70" y="74"/>
                      <a:pt x="49" y="68"/>
                    </a:cubicBezTo>
                    <a:cubicBezTo>
                      <a:pt x="49" y="67"/>
                      <a:pt x="49" y="67"/>
                      <a:pt x="49" y="67"/>
                    </a:cubicBezTo>
                    <a:cubicBezTo>
                      <a:pt x="66" y="70"/>
                      <a:pt x="73" y="68"/>
                      <a:pt x="77" y="64"/>
                    </a:cubicBezTo>
                    <a:cubicBezTo>
                      <a:pt x="77" y="58"/>
                      <a:pt x="77" y="58"/>
                      <a:pt x="77" y="58"/>
                    </a:cubicBezTo>
                    <a:cubicBezTo>
                      <a:pt x="38" y="44"/>
                      <a:pt x="15" y="73"/>
                      <a:pt x="0" y="104"/>
                    </a:cubicBezTo>
                    <a:close/>
                    <a:moveTo>
                      <a:pt x="90" y="35"/>
                    </a:moveTo>
                    <a:cubicBezTo>
                      <a:pt x="80" y="35"/>
                      <a:pt x="80" y="35"/>
                      <a:pt x="80" y="35"/>
                    </a:cubicBezTo>
                    <a:cubicBezTo>
                      <a:pt x="80" y="38"/>
                      <a:pt x="80" y="41"/>
                      <a:pt x="79" y="43"/>
                    </a:cubicBezTo>
                    <a:cubicBezTo>
                      <a:pt x="80" y="43"/>
                      <a:pt x="81" y="42"/>
                      <a:pt x="83" y="42"/>
                    </a:cubicBezTo>
                    <a:cubicBezTo>
                      <a:pt x="86" y="40"/>
                      <a:pt x="89" y="38"/>
                      <a:pt x="90" y="35"/>
                    </a:cubicBezTo>
                    <a:close/>
                    <a:moveTo>
                      <a:pt x="74" y="35"/>
                    </a:moveTo>
                    <a:cubicBezTo>
                      <a:pt x="64" y="35"/>
                      <a:pt x="64" y="35"/>
                      <a:pt x="64" y="35"/>
                    </a:cubicBezTo>
                    <a:cubicBezTo>
                      <a:pt x="64" y="46"/>
                      <a:pt x="64" y="46"/>
                      <a:pt x="64" y="46"/>
                    </a:cubicBezTo>
                    <a:cubicBezTo>
                      <a:pt x="67" y="46"/>
                      <a:pt x="70" y="46"/>
                      <a:pt x="73" y="45"/>
                    </a:cubicBezTo>
                    <a:cubicBezTo>
                      <a:pt x="74" y="42"/>
                      <a:pt x="74" y="39"/>
                      <a:pt x="74" y="35"/>
                    </a:cubicBezTo>
                    <a:close/>
                    <a:moveTo>
                      <a:pt x="59" y="35"/>
                    </a:moveTo>
                    <a:cubicBezTo>
                      <a:pt x="50" y="35"/>
                      <a:pt x="50" y="35"/>
                      <a:pt x="50" y="35"/>
                    </a:cubicBezTo>
                    <a:cubicBezTo>
                      <a:pt x="50" y="39"/>
                      <a:pt x="50" y="42"/>
                      <a:pt x="51" y="45"/>
                    </a:cubicBezTo>
                    <a:cubicBezTo>
                      <a:pt x="53" y="46"/>
                      <a:pt x="56" y="46"/>
                      <a:pt x="59" y="46"/>
                    </a:cubicBezTo>
                    <a:cubicBezTo>
                      <a:pt x="59" y="35"/>
                      <a:pt x="59" y="35"/>
                      <a:pt x="59" y="35"/>
                    </a:cubicBezTo>
                    <a:close/>
                    <a:moveTo>
                      <a:pt x="44" y="35"/>
                    </a:moveTo>
                    <a:cubicBezTo>
                      <a:pt x="34" y="35"/>
                      <a:pt x="34" y="35"/>
                      <a:pt x="34" y="35"/>
                    </a:cubicBezTo>
                    <a:cubicBezTo>
                      <a:pt x="35" y="38"/>
                      <a:pt x="37" y="40"/>
                      <a:pt x="41" y="42"/>
                    </a:cubicBezTo>
                    <a:cubicBezTo>
                      <a:pt x="42" y="42"/>
                      <a:pt x="43" y="43"/>
                      <a:pt x="44" y="43"/>
                    </a:cubicBezTo>
                    <a:cubicBezTo>
                      <a:pt x="44" y="41"/>
                      <a:pt x="44" y="38"/>
                      <a:pt x="44" y="35"/>
                    </a:cubicBezTo>
                    <a:close/>
                    <a:moveTo>
                      <a:pt x="35" y="30"/>
                    </a:moveTo>
                    <a:cubicBezTo>
                      <a:pt x="44" y="30"/>
                      <a:pt x="44" y="30"/>
                      <a:pt x="44" y="30"/>
                    </a:cubicBezTo>
                    <a:cubicBezTo>
                      <a:pt x="44" y="28"/>
                      <a:pt x="44" y="26"/>
                      <a:pt x="44" y="24"/>
                    </a:cubicBezTo>
                    <a:cubicBezTo>
                      <a:pt x="43" y="24"/>
                      <a:pt x="42" y="25"/>
                      <a:pt x="41" y="25"/>
                    </a:cubicBezTo>
                    <a:cubicBezTo>
                      <a:pt x="38" y="27"/>
                      <a:pt x="36" y="28"/>
                      <a:pt x="35" y="30"/>
                    </a:cubicBezTo>
                    <a:close/>
                    <a:moveTo>
                      <a:pt x="50" y="30"/>
                    </a:moveTo>
                    <a:cubicBezTo>
                      <a:pt x="59" y="30"/>
                      <a:pt x="59" y="30"/>
                      <a:pt x="59" y="30"/>
                    </a:cubicBezTo>
                    <a:cubicBezTo>
                      <a:pt x="59" y="21"/>
                      <a:pt x="59" y="21"/>
                      <a:pt x="59" y="21"/>
                    </a:cubicBezTo>
                    <a:cubicBezTo>
                      <a:pt x="56" y="21"/>
                      <a:pt x="53" y="22"/>
                      <a:pt x="51" y="22"/>
                    </a:cubicBezTo>
                    <a:cubicBezTo>
                      <a:pt x="50" y="25"/>
                      <a:pt x="50" y="27"/>
                      <a:pt x="50" y="30"/>
                    </a:cubicBezTo>
                    <a:close/>
                    <a:moveTo>
                      <a:pt x="64" y="30"/>
                    </a:moveTo>
                    <a:cubicBezTo>
                      <a:pt x="74" y="30"/>
                      <a:pt x="74" y="30"/>
                      <a:pt x="74" y="30"/>
                    </a:cubicBezTo>
                    <a:cubicBezTo>
                      <a:pt x="74" y="27"/>
                      <a:pt x="73" y="25"/>
                      <a:pt x="73" y="22"/>
                    </a:cubicBezTo>
                    <a:cubicBezTo>
                      <a:pt x="70" y="22"/>
                      <a:pt x="67" y="21"/>
                      <a:pt x="64" y="21"/>
                    </a:cubicBezTo>
                    <a:cubicBezTo>
                      <a:pt x="64" y="30"/>
                      <a:pt x="64" y="30"/>
                      <a:pt x="64" y="30"/>
                    </a:cubicBezTo>
                    <a:close/>
                    <a:moveTo>
                      <a:pt x="80" y="30"/>
                    </a:moveTo>
                    <a:cubicBezTo>
                      <a:pt x="89" y="30"/>
                      <a:pt x="89" y="30"/>
                      <a:pt x="89" y="30"/>
                    </a:cubicBezTo>
                    <a:cubicBezTo>
                      <a:pt x="87" y="28"/>
                      <a:pt x="85" y="27"/>
                      <a:pt x="83" y="25"/>
                    </a:cubicBezTo>
                    <a:cubicBezTo>
                      <a:pt x="81" y="25"/>
                      <a:pt x="80" y="24"/>
                      <a:pt x="79" y="24"/>
                    </a:cubicBezTo>
                    <a:cubicBezTo>
                      <a:pt x="79" y="26"/>
                      <a:pt x="80" y="28"/>
                      <a:pt x="80" y="30"/>
                    </a:cubicBezTo>
                    <a:close/>
                    <a:moveTo>
                      <a:pt x="64" y="6"/>
                    </a:moveTo>
                    <a:cubicBezTo>
                      <a:pt x="64" y="15"/>
                      <a:pt x="64" y="15"/>
                      <a:pt x="64" y="15"/>
                    </a:cubicBezTo>
                    <a:cubicBezTo>
                      <a:pt x="67" y="15"/>
                      <a:pt x="69" y="16"/>
                      <a:pt x="71" y="16"/>
                    </a:cubicBezTo>
                    <a:cubicBezTo>
                      <a:pt x="71" y="15"/>
                      <a:pt x="70" y="14"/>
                      <a:pt x="70" y="13"/>
                    </a:cubicBezTo>
                    <a:cubicBezTo>
                      <a:pt x="68" y="10"/>
                      <a:pt x="66" y="7"/>
                      <a:pt x="64" y="6"/>
                    </a:cubicBezTo>
                    <a:close/>
                    <a:moveTo>
                      <a:pt x="59" y="15"/>
                    </a:moveTo>
                    <a:cubicBezTo>
                      <a:pt x="59" y="6"/>
                      <a:pt x="59" y="6"/>
                      <a:pt x="59" y="6"/>
                    </a:cubicBezTo>
                    <a:cubicBezTo>
                      <a:pt x="57" y="7"/>
                      <a:pt x="55" y="10"/>
                      <a:pt x="54" y="13"/>
                    </a:cubicBezTo>
                    <a:cubicBezTo>
                      <a:pt x="53" y="14"/>
                      <a:pt x="53" y="15"/>
                      <a:pt x="52" y="16"/>
                    </a:cubicBezTo>
                    <a:cubicBezTo>
                      <a:pt x="55" y="16"/>
                      <a:pt x="57" y="15"/>
                      <a:pt x="59" y="15"/>
                    </a:cubicBezTo>
                    <a:close/>
                    <a:moveTo>
                      <a:pt x="46" y="17"/>
                    </a:moveTo>
                    <a:cubicBezTo>
                      <a:pt x="46" y="15"/>
                      <a:pt x="47" y="12"/>
                      <a:pt x="48" y="10"/>
                    </a:cubicBezTo>
                    <a:cubicBezTo>
                      <a:pt x="49" y="10"/>
                      <a:pt x="49" y="9"/>
                      <a:pt x="50" y="8"/>
                    </a:cubicBezTo>
                    <a:cubicBezTo>
                      <a:pt x="47" y="10"/>
                      <a:pt x="44" y="11"/>
                      <a:pt x="42" y="14"/>
                    </a:cubicBezTo>
                    <a:cubicBezTo>
                      <a:pt x="40" y="16"/>
                      <a:pt x="38" y="18"/>
                      <a:pt x="36" y="21"/>
                    </a:cubicBezTo>
                    <a:cubicBezTo>
                      <a:pt x="37" y="21"/>
                      <a:pt x="38" y="20"/>
                      <a:pt x="38" y="20"/>
                    </a:cubicBezTo>
                    <a:cubicBezTo>
                      <a:pt x="41" y="19"/>
                      <a:pt x="43" y="18"/>
                      <a:pt x="46" y="17"/>
                    </a:cubicBezTo>
                    <a:close/>
                    <a:moveTo>
                      <a:pt x="74" y="8"/>
                    </a:moveTo>
                    <a:cubicBezTo>
                      <a:pt x="74" y="9"/>
                      <a:pt x="75" y="10"/>
                      <a:pt x="75" y="10"/>
                    </a:cubicBezTo>
                    <a:cubicBezTo>
                      <a:pt x="76" y="12"/>
                      <a:pt x="77" y="15"/>
                      <a:pt x="78" y="17"/>
                    </a:cubicBezTo>
                    <a:cubicBezTo>
                      <a:pt x="80" y="18"/>
                      <a:pt x="83" y="19"/>
                      <a:pt x="85" y="20"/>
                    </a:cubicBezTo>
                    <a:cubicBezTo>
                      <a:pt x="86" y="20"/>
                      <a:pt x="86" y="21"/>
                      <a:pt x="87" y="21"/>
                    </a:cubicBezTo>
                    <a:cubicBezTo>
                      <a:pt x="86" y="18"/>
                      <a:pt x="84" y="16"/>
                      <a:pt x="82" y="14"/>
                    </a:cubicBezTo>
                    <a:cubicBezTo>
                      <a:pt x="79" y="11"/>
                      <a:pt x="77" y="10"/>
                      <a:pt x="74" y="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endParaRPr>
              </a:p>
            </p:txBody>
          </p:sp>
        </p:grpSp>
        <p:grpSp>
          <p:nvGrpSpPr>
            <p:cNvPr id="7" name="组合 6"/>
            <p:cNvGrpSpPr>
              <a:grpSpLocks/>
            </p:cNvGrpSpPr>
            <p:nvPr/>
          </p:nvGrpSpPr>
          <p:grpSpPr bwMode="auto">
            <a:xfrm>
              <a:off x="4576763" y="2724150"/>
              <a:ext cx="2205037" cy="2281238"/>
              <a:chOff x="4461681" y="2944009"/>
              <a:chExt cx="2205196" cy="2281860"/>
            </a:xfrm>
          </p:grpSpPr>
          <p:sp>
            <p:nvSpPr>
              <p:cNvPr id="39" name="L 形 38"/>
              <p:cNvSpPr/>
              <p:nvPr/>
            </p:nvSpPr>
            <p:spPr>
              <a:xfrm rot="5400000">
                <a:off x="4900524" y="3464277"/>
                <a:ext cx="1322749" cy="2200434"/>
              </a:xfrm>
              <a:prstGeom prst="corner">
                <a:avLst>
                  <a:gd name="adj1" fmla="val 16120"/>
                  <a:gd name="adj2" fmla="val 16110"/>
                </a:avLst>
              </a:pr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0" name="等腰三角形 39"/>
              <p:cNvSpPr/>
              <p:nvPr/>
            </p:nvSpPr>
            <p:spPr>
              <a:xfrm>
                <a:off x="6292200" y="3302882"/>
                <a:ext cx="374677" cy="374752"/>
              </a:xfrm>
              <a:prstGeom prst="triangle">
                <a:avLst>
                  <a:gd name="adj" fmla="val 100000"/>
                </a:avLst>
              </a:pr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Freeform 48"/>
              <p:cNvSpPr>
                <a:spLocks noEditPoints="1"/>
              </p:cNvSpPr>
              <p:nvPr/>
            </p:nvSpPr>
            <p:spPr bwMode="auto">
              <a:xfrm>
                <a:off x="5430453" y="2944009"/>
                <a:ext cx="449918" cy="714745"/>
              </a:xfrm>
              <a:custGeom>
                <a:avLst/>
                <a:gdLst>
                  <a:gd name="T0" fmla="*/ 2147483647 w 67"/>
                  <a:gd name="T1" fmla="*/ 2147483647 h 106"/>
                  <a:gd name="T2" fmla="*/ 2147483647 w 67"/>
                  <a:gd name="T3" fmla="*/ 2147483647 h 106"/>
                  <a:gd name="T4" fmla="*/ 2147483647 w 67"/>
                  <a:gd name="T5" fmla="*/ 2147483647 h 106"/>
                  <a:gd name="T6" fmla="*/ 2147483647 w 67"/>
                  <a:gd name="T7" fmla="*/ 2147483647 h 106"/>
                  <a:gd name="T8" fmla="*/ 2147483647 w 67"/>
                  <a:gd name="T9" fmla="*/ 2147483647 h 106"/>
                  <a:gd name="T10" fmla="*/ 2147483647 w 67"/>
                  <a:gd name="T11" fmla="*/ 2147483647 h 106"/>
                  <a:gd name="T12" fmla="*/ 2147483647 w 67"/>
                  <a:gd name="T13" fmla="*/ 2147483647 h 106"/>
                  <a:gd name="T14" fmla="*/ 2147483647 w 67"/>
                  <a:gd name="T15" fmla="*/ 2147483647 h 106"/>
                  <a:gd name="T16" fmla="*/ 2147483647 w 67"/>
                  <a:gd name="T17" fmla="*/ 2147483647 h 106"/>
                  <a:gd name="T18" fmla="*/ 2147483647 w 67"/>
                  <a:gd name="T19" fmla="*/ 2147483647 h 106"/>
                  <a:gd name="T20" fmla="*/ 2147483647 w 67"/>
                  <a:gd name="T21" fmla="*/ 2147483647 h 106"/>
                  <a:gd name="T22" fmla="*/ 2147483647 w 67"/>
                  <a:gd name="T23" fmla="*/ 2147483647 h 106"/>
                  <a:gd name="T24" fmla="*/ 2147483647 w 67"/>
                  <a:gd name="T25" fmla="*/ 2147483647 h 106"/>
                  <a:gd name="T26" fmla="*/ 2147483647 w 67"/>
                  <a:gd name="T27" fmla="*/ 2147483647 h 106"/>
                  <a:gd name="T28" fmla="*/ 2147483647 w 67"/>
                  <a:gd name="T29" fmla="*/ 2147483647 h 106"/>
                  <a:gd name="T30" fmla="*/ 0 w 67"/>
                  <a:gd name="T31" fmla="*/ 2147483647 h 106"/>
                  <a:gd name="T32" fmla="*/ 2147483647 w 67"/>
                  <a:gd name="T33" fmla="*/ 0 h 106"/>
                  <a:gd name="T34" fmla="*/ 2147483647 w 67"/>
                  <a:gd name="T35" fmla="*/ 2147483647 h 106"/>
                  <a:gd name="T36" fmla="*/ 2147483647 w 67"/>
                  <a:gd name="T37" fmla="*/ 2147483647 h 106"/>
                  <a:gd name="T38" fmla="*/ 2147483647 w 67"/>
                  <a:gd name="T39" fmla="*/ 2147483647 h 106"/>
                  <a:gd name="T40" fmla="*/ 2147483647 w 67"/>
                  <a:gd name="T41" fmla="*/ 2147483647 h 106"/>
                  <a:gd name="T42" fmla="*/ 2147483647 w 67"/>
                  <a:gd name="T43" fmla="*/ 2147483647 h 106"/>
                  <a:gd name="T44" fmla="*/ 2147483647 w 67"/>
                  <a:gd name="T45" fmla="*/ 2147483647 h 106"/>
                  <a:gd name="T46" fmla="*/ 2147483647 w 67"/>
                  <a:gd name="T47" fmla="*/ 2147483647 h 106"/>
                  <a:gd name="T48" fmla="*/ 2147483647 w 67"/>
                  <a:gd name="T49" fmla="*/ 2147483647 h 106"/>
                  <a:gd name="T50" fmla="*/ 2147483647 w 67"/>
                  <a:gd name="T51" fmla="*/ 2147483647 h 106"/>
                  <a:gd name="T52" fmla="*/ 2147483647 w 67"/>
                  <a:gd name="T53" fmla="*/ 2147483647 h 106"/>
                  <a:gd name="T54" fmla="*/ 2147483647 w 67"/>
                  <a:gd name="T55" fmla="*/ 2147483647 h 106"/>
                  <a:gd name="T56" fmla="*/ 2147483647 w 67"/>
                  <a:gd name="T57" fmla="*/ 2147483647 h 106"/>
                  <a:gd name="T58" fmla="*/ 2147483647 w 67"/>
                  <a:gd name="T59" fmla="*/ 2147483647 h 106"/>
                  <a:gd name="T60" fmla="*/ 2147483647 w 67"/>
                  <a:gd name="T61" fmla="*/ 2147483647 h 106"/>
                  <a:gd name="T62" fmla="*/ 2147483647 w 67"/>
                  <a:gd name="T63" fmla="*/ 2147483647 h 106"/>
                  <a:gd name="T64" fmla="*/ 2147483647 w 67"/>
                  <a:gd name="T65" fmla="*/ 2147483647 h 106"/>
                  <a:gd name="T66" fmla="*/ 2147483647 w 67"/>
                  <a:gd name="T67" fmla="*/ 2147483647 h 106"/>
                  <a:gd name="T68" fmla="*/ 2147483647 w 67"/>
                  <a:gd name="T69" fmla="*/ 2147483647 h 106"/>
                  <a:gd name="T70" fmla="*/ 2147483647 w 67"/>
                  <a:gd name="T71" fmla="*/ 2147483647 h 106"/>
                  <a:gd name="T72" fmla="*/ 2147483647 w 67"/>
                  <a:gd name="T73" fmla="*/ 2147483647 h 106"/>
                  <a:gd name="T74" fmla="*/ 2147483647 w 67"/>
                  <a:gd name="T75" fmla="*/ 2147483647 h 106"/>
                  <a:gd name="T76" fmla="*/ 2147483647 w 67"/>
                  <a:gd name="T77" fmla="*/ 2147483647 h 106"/>
                  <a:gd name="T78" fmla="*/ 2147483647 w 67"/>
                  <a:gd name="T79" fmla="*/ 2147483647 h 106"/>
                  <a:gd name="T80" fmla="*/ 2147483647 w 67"/>
                  <a:gd name="T81" fmla="*/ 2147483647 h 106"/>
                  <a:gd name="T82" fmla="*/ 2147483647 w 67"/>
                  <a:gd name="T83" fmla="*/ 2147483647 h 106"/>
                  <a:gd name="T84" fmla="*/ 2147483647 w 67"/>
                  <a:gd name="T85" fmla="*/ 2147483647 h 106"/>
                  <a:gd name="T86" fmla="*/ 2147483647 w 67"/>
                  <a:gd name="T87" fmla="*/ 2147483647 h 106"/>
                  <a:gd name="T88" fmla="*/ 2147483647 w 67"/>
                  <a:gd name="T89" fmla="*/ 2147483647 h 106"/>
                  <a:gd name="T90" fmla="*/ 2147483647 w 67"/>
                  <a:gd name="T91" fmla="*/ 2147483647 h 106"/>
                  <a:gd name="T92" fmla="*/ 2147483647 w 67"/>
                  <a:gd name="T93" fmla="*/ 2147483647 h 106"/>
                  <a:gd name="T94" fmla="*/ 2147483647 w 67"/>
                  <a:gd name="T95" fmla="*/ 2147483647 h 106"/>
                  <a:gd name="T96" fmla="*/ 2147483647 w 67"/>
                  <a:gd name="T97" fmla="*/ 2147483647 h 106"/>
                  <a:gd name="T98" fmla="*/ 2147483647 w 67"/>
                  <a:gd name="T99" fmla="*/ 2147483647 h 106"/>
                  <a:gd name="T100" fmla="*/ 2147483647 w 67"/>
                  <a:gd name="T101" fmla="*/ 2147483647 h 106"/>
                  <a:gd name="T102" fmla="*/ 2147483647 w 67"/>
                  <a:gd name="T103" fmla="*/ 2147483647 h 10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endParaRPr>
              </a:p>
            </p:txBody>
          </p:sp>
        </p:grpSp>
        <p:grpSp>
          <p:nvGrpSpPr>
            <p:cNvPr id="8" name="组合 7"/>
            <p:cNvGrpSpPr>
              <a:grpSpLocks/>
            </p:cNvGrpSpPr>
            <p:nvPr/>
          </p:nvGrpSpPr>
          <p:grpSpPr bwMode="auto">
            <a:xfrm>
              <a:off x="2143125" y="3579813"/>
              <a:ext cx="2205038" cy="2027237"/>
              <a:chOff x="2029350" y="3799864"/>
              <a:chExt cx="2205195" cy="2027888"/>
            </a:xfrm>
          </p:grpSpPr>
          <p:sp>
            <p:nvSpPr>
              <p:cNvPr id="36" name="L 形 35"/>
              <p:cNvSpPr/>
              <p:nvPr/>
            </p:nvSpPr>
            <p:spPr>
              <a:xfrm rot="5400000">
                <a:off x="2468160" y="4066130"/>
                <a:ext cx="1322812" cy="2200432"/>
              </a:xfrm>
              <a:prstGeom prst="corner">
                <a:avLst>
                  <a:gd name="adj1" fmla="val 16120"/>
                  <a:gd name="adj2" fmla="val 16110"/>
                </a:avLst>
              </a:pr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7" name="等腰三角形 36"/>
              <p:cNvSpPr/>
              <p:nvPr/>
            </p:nvSpPr>
            <p:spPr>
              <a:xfrm>
                <a:off x="3859868" y="3904673"/>
                <a:ext cx="374677" cy="374770"/>
              </a:xfrm>
              <a:prstGeom prst="triangle">
                <a:avLst>
                  <a:gd name="adj" fmla="val 100000"/>
                </a:avLst>
              </a:pr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8" name="Freeform 98"/>
              <p:cNvSpPr>
                <a:spLocks noEditPoints="1"/>
              </p:cNvSpPr>
              <p:nvPr/>
            </p:nvSpPr>
            <p:spPr bwMode="auto">
              <a:xfrm>
                <a:off x="2817995" y="3799864"/>
                <a:ext cx="623494" cy="479027"/>
              </a:xfrm>
              <a:custGeom>
                <a:avLst/>
                <a:gdLst>
                  <a:gd name="T0" fmla="*/ 2147483647 w 104"/>
                  <a:gd name="T1" fmla="*/ 2147483647 h 80"/>
                  <a:gd name="T2" fmla="*/ 2147483647 w 104"/>
                  <a:gd name="T3" fmla="*/ 2147483647 h 80"/>
                  <a:gd name="T4" fmla="*/ 2147483647 w 104"/>
                  <a:gd name="T5" fmla="*/ 2147483647 h 80"/>
                  <a:gd name="T6" fmla="*/ 2147483647 w 104"/>
                  <a:gd name="T7" fmla="*/ 2147483647 h 80"/>
                  <a:gd name="T8" fmla="*/ 2147483647 w 104"/>
                  <a:gd name="T9" fmla="*/ 2147483647 h 80"/>
                  <a:gd name="T10" fmla="*/ 2147483647 w 104"/>
                  <a:gd name="T11" fmla="*/ 2147483647 h 80"/>
                  <a:gd name="T12" fmla="*/ 2147483647 w 104"/>
                  <a:gd name="T13" fmla="*/ 2147483647 h 80"/>
                  <a:gd name="T14" fmla="*/ 2147483647 w 104"/>
                  <a:gd name="T15" fmla="*/ 2147483647 h 80"/>
                  <a:gd name="T16" fmla="*/ 2147483647 w 104"/>
                  <a:gd name="T17" fmla="*/ 2147483647 h 80"/>
                  <a:gd name="T18" fmla="*/ 2147483647 w 104"/>
                  <a:gd name="T19" fmla="*/ 2147483647 h 80"/>
                  <a:gd name="T20" fmla="*/ 2147483647 w 104"/>
                  <a:gd name="T21" fmla="*/ 2147483647 h 80"/>
                  <a:gd name="T22" fmla="*/ 2147483647 w 104"/>
                  <a:gd name="T23" fmla="*/ 2147483647 h 80"/>
                  <a:gd name="T24" fmla="*/ 2147483647 w 104"/>
                  <a:gd name="T25" fmla="*/ 2147483647 h 80"/>
                  <a:gd name="T26" fmla="*/ 2147483647 w 104"/>
                  <a:gd name="T27" fmla="*/ 2147483647 h 80"/>
                  <a:gd name="T28" fmla="*/ 2147483647 w 104"/>
                  <a:gd name="T29" fmla="*/ 2147483647 h 80"/>
                  <a:gd name="T30" fmla="*/ 2147483647 w 104"/>
                  <a:gd name="T31" fmla="*/ 2147483647 h 80"/>
                  <a:gd name="T32" fmla="*/ 2147483647 w 104"/>
                  <a:gd name="T33" fmla="*/ 2147483647 h 80"/>
                  <a:gd name="T34" fmla="*/ 2147483647 w 104"/>
                  <a:gd name="T35" fmla="*/ 0 h 80"/>
                  <a:gd name="T36" fmla="*/ 0 w 104"/>
                  <a:gd name="T37" fmla="*/ 2147483647 h 80"/>
                  <a:gd name="T38" fmla="*/ 0 w 104"/>
                  <a:gd name="T39" fmla="*/ 2147483647 h 80"/>
                  <a:gd name="T40" fmla="*/ 2147483647 w 104"/>
                  <a:gd name="T41" fmla="*/ 2147483647 h 80"/>
                  <a:gd name="T42" fmla="*/ 2147483647 w 104"/>
                  <a:gd name="T43" fmla="*/ 2147483647 h 80"/>
                  <a:gd name="T44" fmla="*/ 2147483647 w 104"/>
                  <a:gd name="T45" fmla="*/ 2147483647 h 80"/>
                  <a:gd name="T46" fmla="*/ 2147483647 w 104"/>
                  <a:gd name="T47" fmla="*/ 2147483647 h 80"/>
                  <a:gd name="T48" fmla="*/ 2147483647 w 104"/>
                  <a:gd name="T49" fmla="*/ 2147483647 h 80"/>
                  <a:gd name="T50" fmla="*/ 2147483647 w 104"/>
                  <a:gd name="T51" fmla="*/ 2147483647 h 80"/>
                  <a:gd name="T52" fmla="*/ 2147483647 w 104"/>
                  <a:gd name="T53" fmla="*/ 2147483647 h 80"/>
                  <a:gd name="T54" fmla="*/ 2147483647 w 104"/>
                  <a:gd name="T55" fmla="*/ 2147483647 h 80"/>
                  <a:gd name="T56" fmla="*/ 2147483647 w 104"/>
                  <a:gd name="T57" fmla="*/ 2147483647 h 80"/>
                  <a:gd name="T58" fmla="*/ 2147483647 w 104"/>
                  <a:gd name="T59" fmla="*/ 2147483647 h 80"/>
                  <a:gd name="T60" fmla="*/ 2147483647 w 104"/>
                  <a:gd name="T61" fmla="*/ 2147483647 h 8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4" h="80">
                    <a:moveTo>
                      <a:pt x="21" y="44"/>
                    </a:moveTo>
                    <a:cubicBezTo>
                      <a:pt x="13" y="73"/>
                      <a:pt x="13" y="73"/>
                      <a:pt x="13" y="73"/>
                    </a:cubicBezTo>
                    <a:cubicBezTo>
                      <a:pt x="33" y="73"/>
                      <a:pt x="33" y="73"/>
                      <a:pt x="33" y="73"/>
                    </a:cubicBezTo>
                    <a:cubicBezTo>
                      <a:pt x="38" y="78"/>
                      <a:pt x="44" y="80"/>
                      <a:pt x="51" y="80"/>
                    </a:cubicBezTo>
                    <a:cubicBezTo>
                      <a:pt x="58" y="80"/>
                      <a:pt x="64" y="78"/>
                      <a:pt x="69" y="73"/>
                    </a:cubicBezTo>
                    <a:cubicBezTo>
                      <a:pt x="87" y="73"/>
                      <a:pt x="87" y="73"/>
                      <a:pt x="87" y="73"/>
                    </a:cubicBezTo>
                    <a:cubicBezTo>
                      <a:pt x="81" y="44"/>
                      <a:pt x="81" y="44"/>
                      <a:pt x="81" y="44"/>
                    </a:cubicBezTo>
                    <a:cubicBezTo>
                      <a:pt x="86" y="44"/>
                      <a:pt x="86" y="44"/>
                      <a:pt x="86" y="44"/>
                    </a:cubicBezTo>
                    <a:cubicBezTo>
                      <a:pt x="86" y="28"/>
                      <a:pt x="86" y="28"/>
                      <a:pt x="86" y="28"/>
                    </a:cubicBezTo>
                    <a:cubicBezTo>
                      <a:pt x="97" y="25"/>
                      <a:pt x="97" y="25"/>
                      <a:pt x="97" y="25"/>
                    </a:cubicBezTo>
                    <a:cubicBezTo>
                      <a:pt x="97" y="34"/>
                      <a:pt x="97" y="34"/>
                      <a:pt x="97" y="34"/>
                    </a:cubicBezTo>
                    <a:cubicBezTo>
                      <a:pt x="95" y="51"/>
                      <a:pt x="95" y="51"/>
                      <a:pt x="95" y="51"/>
                    </a:cubicBezTo>
                    <a:cubicBezTo>
                      <a:pt x="103" y="51"/>
                      <a:pt x="103" y="51"/>
                      <a:pt x="103" y="51"/>
                    </a:cubicBezTo>
                    <a:cubicBezTo>
                      <a:pt x="101" y="34"/>
                      <a:pt x="101" y="34"/>
                      <a:pt x="101" y="34"/>
                    </a:cubicBezTo>
                    <a:cubicBezTo>
                      <a:pt x="101" y="23"/>
                      <a:pt x="101" y="23"/>
                      <a:pt x="101" y="23"/>
                    </a:cubicBezTo>
                    <a:cubicBezTo>
                      <a:pt x="104" y="22"/>
                      <a:pt x="104" y="22"/>
                      <a:pt x="104" y="22"/>
                    </a:cubicBezTo>
                    <a:cubicBezTo>
                      <a:pt x="104" y="15"/>
                      <a:pt x="104" y="15"/>
                      <a:pt x="104" y="15"/>
                    </a:cubicBezTo>
                    <a:cubicBezTo>
                      <a:pt x="52" y="0"/>
                      <a:pt x="52" y="0"/>
                      <a:pt x="52" y="0"/>
                    </a:cubicBezTo>
                    <a:cubicBezTo>
                      <a:pt x="0" y="15"/>
                      <a:pt x="0" y="15"/>
                      <a:pt x="0" y="15"/>
                    </a:cubicBezTo>
                    <a:cubicBezTo>
                      <a:pt x="0" y="22"/>
                      <a:pt x="0" y="22"/>
                      <a:pt x="0" y="22"/>
                    </a:cubicBezTo>
                    <a:cubicBezTo>
                      <a:pt x="19" y="28"/>
                      <a:pt x="19" y="28"/>
                      <a:pt x="19" y="28"/>
                    </a:cubicBezTo>
                    <a:cubicBezTo>
                      <a:pt x="19" y="44"/>
                      <a:pt x="19" y="44"/>
                      <a:pt x="19" y="44"/>
                    </a:cubicBezTo>
                    <a:cubicBezTo>
                      <a:pt x="21" y="44"/>
                      <a:pt x="21" y="44"/>
                      <a:pt x="21" y="44"/>
                    </a:cubicBezTo>
                    <a:close/>
                    <a:moveTo>
                      <a:pt x="71" y="44"/>
                    </a:moveTo>
                    <a:cubicBezTo>
                      <a:pt x="72" y="46"/>
                      <a:pt x="72" y="47"/>
                      <a:pt x="72" y="48"/>
                    </a:cubicBezTo>
                    <a:cubicBezTo>
                      <a:pt x="72" y="55"/>
                      <a:pt x="69" y="61"/>
                      <a:pt x="65" y="66"/>
                    </a:cubicBezTo>
                    <a:cubicBezTo>
                      <a:pt x="62" y="70"/>
                      <a:pt x="57" y="73"/>
                      <a:pt x="51" y="73"/>
                    </a:cubicBezTo>
                    <a:cubicBezTo>
                      <a:pt x="46" y="73"/>
                      <a:pt x="41" y="70"/>
                      <a:pt x="37" y="66"/>
                    </a:cubicBezTo>
                    <a:cubicBezTo>
                      <a:pt x="33" y="61"/>
                      <a:pt x="31" y="55"/>
                      <a:pt x="31" y="48"/>
                    </a:cubicBezTo>
                    <a:cubicBezTo>
                      <a:pt x="31" y="47"/>
                      <a:pt x="31" y="46"/>
                      <a:pt x="31" y="44"/>
                    </a:cubicBezTo>
                    <a:lnTo>
                      <a:pt x="71" y="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endParaRPr>
              </a:p>
            </p:txBody>
          </p:sp>
        </p:grpSp>
        <p:grpSp>
          <p:nvGrpSpPr>
            <p:cNvPr id="9" name="组合 8"/>
            <p:cNvGrpSpPr>
              <a:grpSpLocks/>
            </p:cNvGrpSpPr>
            <p:nvPr/>
          </p:nvGrpSpPr>
          <p:grpSpPr bwMode="auto">
            <a:xfrm>
              <a:off x="7008813" y="2006600"/>
              <a:ext cx="2205037" cy="2397125"/>
              <a:chOff x="6894012" y="2226903"/>
              <a:chExt cx="2205196" cy="2397084"/>
            </a:xfrm>
          </p:grpSpPr>
          <p:sp>
            <p:nvSpPr>
              <p:cNvPr id="33" name="L 形 32"/>
              <p:cNvSpPr/>
              <p:nvPr/>
            </p:nvSpPr>
            <p:spPr>
              <a:xfrm rot="5400000">
                <a:off x="7333047" y="2862588"/>
                <a:ext cx="1322364" cy="2200434"/>
              </a:xfrm>
              <a:prstGeom prst="corner">
                <a:avLst>
                  <a:gd name="adj1" fmla="val 16120"/>
                  <a:gd name="adj2" fmla="val 16110"/>
                </a:avLst>
              </a:pr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等腰三角形 33"/>
              <p:cNvSpPr/>
              <p:nvPr/>
            </p:nvSpPr>
            <p:spPr>
              <a:xfrm>
                <a:off x="8724531" y="2699970"/>
                <a:ext cx="374677" cy="374644"/>
              </a:xfrm>
              <a:prstGeom prst="triangle">
                <a:avLst>
                  <a:gd name="adj" fmla="val 100000"/>
                </a:avLst>
              </a:pr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5" name="Freeform 105"/>
              <p:cNvSpPr>
                <a:spLocks noEditPoints="1"/>
              </p:cNvSpPr>
              <p:nvPr/>
            </p:nvSpPr>
            <p:spPr bwMode="auto">
              <a:xfrm>
                <a:off x="7653443" y="2226903"/>
                <a:ext cx="681922" cy="824299"/>
              </a:xfrm>
              <a:custGeom>
                <a:avLst/>
                <a:gdLst>
                  <a:gd name="T0" fmla="*/ 0 w 77"/>
                  <a:gd name="T1" fmla="*/ 2147483647 h 93"/>
                  <a:gd name="T2" fmla="*/ 2147483647 w 77"/>
                  <a:gd name="T3" fmla="*/ 2147483647 h 93"/>
                  <a:gd name="T4" fmla="*/ 2147483647 w 77"/>
                  <a:gd name="T5" fmla="*/ 2147483647 h 93"/>
                  <a:gd name="T6" fmla="*/ 2147483647 w 77"/>
                  <a:gd name="T7" fmla="*/ 2147483647 h 93"/>
                  <a:gd name="T8" fmla="*/ 2147483647 w 77"/>
                  <a:gd name="T9" fmla="*/ 2147483647 h 93"/>
                  <a:gd name="T10" fmla="*/ 2147483647 w 77"/>
                  <a:gd name="T11" fmla="*/ 2147483647 h 93"/>
                  <a:gd name="T12" fmla="*/ 2147483647 w 77"/>
                  <a:gd name="T13" fmla="*/ 2147483647 h 93"/>
                  <a:gd name="T14" fmla="*/ 2147483647 w 77"/>
                  <a:gd name="T15" fmla="*/ 2147483647 h 93"/>
                  <a:gd name="T16" fmla="*/ 2147483647 w 77"/>
                  <a:gd name="T17" fmla="*/ 2147483647 h 93"/>
                  <a:gd name="T18" fmla="*/ 2147483647 w 77"/>
                  <a:gd name="T19" fmla="*/ 2147483647 h 93"/>
                  <a:gd name="T20" fmla="*/ 2147483647 w 77"/>
                  <a:gd name="T21" fmla="*/ 2147483647 h 93"/>
                  <a:gd name="T22" fmla="*/ 2147483647 w 77"/>
                  <a:gd name="T23" fmla="*/ 2147483647 h 93"/>
                  <a:gd name="T24" fmla="*/ 2147483647 w 77"/>
                  <a:gd name="T25" fmla="*/ 2147483647 h 93"/>
                  <a:gd name="T26" fmla="*/ 2147483647 w 77"/>
                  <a:gd name="T27" fmla="*/ 2147483647 h 93"/>
                  <a:gd name="T28" fmla="*/ 2147483647 w 77"/>
                  <a:gd name="T29" fmla="*/ 2147483647 h 93"/>
                  <a:gd name="T30" fmla="*/ 2147483647 w 77"/>
                  <a:gd name="T31" fmla="*/ 2147483647 h 93"/>
                  <a:gd name="T32" fmla="*/ 2147483647 w 77"/>
                  <a:gd name="T33" fmla="*/ 2147483647 h 93"/>
                  <a:gd name="T34" fmla="*/ 2147483647 w 77"/>
                  <a:gd name="T35" fmla="*/ 2147483647 h 93"/>
                  <a:gd name="T36" fmla="*/ 2147483647 w 77"/>
                  <a:gd name="T37" fmla="*/ 2147483647 h 93"/>
                  <a:gd name="T38" fmla="*/ 2147483647 w 77"/>
                  <a:gd name="T39" fmla="*/ 2147483647 h 93"/>
                  <a:gd name="T40" fmla="*/ 2147483647 w 77"/>
                  <a:gd name="T41" fmla="*/ 2147483647 h 93"/>
                  <a:gd name="T42" fmla="*/ 2147483647 w 77"/>
                  <a:gd name="T43" fmla="*/ 2147483647 h 93"/>
                  <a:gd name="T44" fmla="*/ 2147483647 w 77"/>
                  <a:gd name="T45" fmla="*/ 2147483647 h 93"/>
                  <a:gd name="T46" fmla="*/ 2147483647 w 77"/>
                  <a:gd name="T47" fmla="*/ 2147483647 h 93"/>
                  <a:gd name="T48" fmla="*/ 2147483647 w 77"/>
                  <a:gd name="T49" fmla="*/ 2147483647 h 93"/>
                  <a:gd name="T50" fmla="*/ 2147483647 w 77"/>
                  <a:gd name="T51" fmla="*/ 2147483647 h 93"/>
                  <a:gd name="T52" fmla="*/ 2147483647 w 77"/>
                  <a:gd name="T53" fmla="*/ 2147483647 h 93"/>
                  <a:gd name="T54" fmla="*/ 2147483647 w 77"/>
                  <a:gd name="T55" fmla="*/ 2147483647 h 93"/>
                  <a:gd name="T56" fmla="*/ 2147483647 w 77"/>
                  <a:gd name="T57" fmla="*/ 2147483647 h 93"/>
                  <a:gd name="T58" fmla="*/ 2147483647 w 77"/>
                  <a:gd name="T59" fmla="*/ 2147483647 h 93"/>
                  <a:gd name="T60" fmla="*/ 2147483647 w 77"/>
                  <a:gd name="T61" fmla="*/ 2147483647 h 93"/>
                  <a:gd name="T62" fmla="*/ 2147483647 w 77"/>
                  <a:gd name="T63" fmla="*/ 2147483647 h 93"/>
                  <a:gd name="T64" fmla="*/ 2147483647 w 77"/>
                  <a:gd name="T65" fmla="*/ 2147483647 h 93"/>
                  <a:gd name="T66" fmla="*/ 2147483647 w 77"/>
                  <a:gd name="T67" fmla="*/ 2147483647 h 93"/>
                  <a:gd name="T68" fmla="*/ 2147483647 w 77"/>
                  <a:gd name="T69" fmla="*/ 2147483647 h 93"/>
                  <a:gd name="T70" fmla="*/ 2147483647 w 77"/>
                  <a:gd name="T71" fmla="*/ 2147483647 h 93"/>
                  <a:gd name="T72" fmla="*/ 2147483647 w 77"/>
                  <a:gd name="T73" fmla="*/ 0 h 93"/>
                  <a:gd name="T74" fmla="*/ 2147483647 w 77"/>
                  <a:gd name="T75" fmla="*/ 2147483647 h 9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endParaRPr>
              </a:p>
            </p:txBody>
          </p:sp>
        </p:grpSp>
        <p:grpSp>
          <p:nvGrpSpPr>
            <p:cNvPr id="10" name="组合 9"/>
            <p:cNvGrpSpPr>
              <a:grpSpLocks/>
            </p:cNvGrpSpPr>
            <p:nvPr/>
          </p:nvGrpSpPr>
          <p:grpSpPr bwMode="auto">
            <a:xfrm>
              <a:off x="2289175" y="4491037"/>
              <a:ext cx="3168650" cy="1875791"/>
              <a:chOff x="1896905" y="629070"/>
              <a:chExt cx="3168549" cy="1874598"/>
            </a:xfrm>
          </p:grpSpPr>
          <p:sp>
            <p:nvSpPr>
              <p:cNvPr id="30" name="文本框 29"/>
              <p:cNvSpPr txBox="1"/>
              <p:nvPr/>
            </p:nvSpPr>
            <p:spPr>
              <a:xfrm>
                <a:off x="1896905" y="629070"/>
                <a:ext cx="3168549" cy="399797"/>
              </a:xfrm>
              <a:prstGeom prst="rect">
                <a:avLst/>
              </a:prstGeom>
              <a:noFill/>
            </p:spPr>
            <p:txBody>
              <a:bodyPr>
                <a:spAutoFit/>
              </a:bodyPr>
              <a:lstStyle/>
              <a:p>
                <a:pPr eaLnBrk="1" fontAlgn="auto" hangingPunct="1">
                  <a:spcBef>
                    <a:spcPts val="0"/>
                  </a:spcBef>
                  <a:spcAft>
                    <a:spcPts val="0"/>
                  </a:spcAft>
                  <a:defRPr/>
                </a:pPr>
                <a:r>
                  <a:rPr lang="zh-CN" altLang="en-US" sz="2000" dirty="0" smtClean="0">
                    <a:solidFill>
                      <a:srgbClr val="044875"/>
                    </a:solidFill>
                    <a:latin typeface="微软雅黑" panose="020B0503020204020204" pitchFamily="34" charset="-122"/>
                    <a:ea typeface="微软雅黑" panose="020B0503020204020204" pitchFamily="34" charset="-122"/>
                    <a:cs typeface="Arial" panose="020B0604020202020204" pitchFamily="34" charset="0"/>
                  </a:rPr>
                  <a:t>截获数据包</a:t>
                </a:r>
                <a:endParaRPr lang="zh-CN" altLang="en-US" sz="2000" dirty="0">
                  <a:solidFill>
                    <a:srgbClr val="044875"/>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1" name="矩形 30"/>
              <p:cNvSpPr/>
              <p:nvPr/>
            </p:nvSpPr>
            <p:spPr>
              <a:xfrm>
                <a:off x="1933417" y="1027279"/>
                <a:ext cx="2381174" cy="1476389"/>
              </a:xfrm>
              <a:prstGeom prst="rect">
                <a:avLst/>
              </a:prstGeom>
            </p:spPr>
            <p:txBody>
              <a:bodyPr>
                <a:spAutoFit/>
              </a:bodyPr>
              <a:lstStyle/>
              <a:p>
                <a:pPr eaLnBrk="1" fontAlgn="auto" hangingPunct="1">
                  <a:lnSpc>
                    <a:spcPts val="1800"/>
                  </a:lnSpc>
                  <a:spcBef>
                    <a:spcPts val="0"/>
                  </a:spcBef>
                  <a:spcAft>
                    <a:spcPts val="0"/>
                  </a:spcAft>
                  <a:defRPr/>
                </a:pPr>
                <a:r>
                  <a:rPr lang="zh-CN" altLang="en-US" sz="1600" dirty="0"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边缘交换机需要将数据包通过</a:t>
                </a:r>
                <a:r>
                  <a:rPr lang="en-US" altLang="zh-CN" sz="1600" dirty="0"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packet-in</a:t>
                </a:r>
                <a:r>
                  <a:rPr lang="zh-CN" altLang="en-US" sz="1600" dirty="0"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上送到控制器，控制器则利用</a:t>
                </a:r>
                <a:r>
                  <a:rPr lang="en-US" altLang="zh-CN" sz="1600" dirty="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600" dirty="0" err="1">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set_ev_cls</a:t>
                </a:r>
                <a:r>
                  <a:rPr lang="zh-CN" altLang="en-US" sz="1600" dirty="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装饰</a:t>
                </a:r>
                <a:r>
                  <a:rPr lang="zh-CN" altLang="en-US" sz="1600" dirty="0"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器感知数据包的到来。</a:t>
                </a:r>
                <a:endParaRPr lang="en-US" altLang="zh-CN" sz="1600" dirty="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endParaRPr>
              </a:p>
              <a:p>
                <a:pPr eaLnBrk="1" fontAlgn="auto" hangingPunct="1">
                  <a:lnSpc>
                    <a:spcPts val="1800"/>
                  </a:lnSpc>
                  <a:spcBef>
                    <a:spcPts val="0"/>
                  </a:spcBef>
                  <a:spcAft>
                    <a:spcPts val="0"/>
                  </a:spcAft>
                  <a:defRPr/>
                </a:pPr>
                <a:endParaRPr lang="en-US" altLang="zh-CN" sz="1600" dirty="0">
                  <a:solidFill>
                    <a:srgbClr val="E7E6E6">
                      <a:lumMod val="25000"/>
                    </a:srgbClr>
                  </a:solidFill>
                  <a:latin typeface="Arial" panose="020B0604020202020204" pitchFamily="34" charset="0"/>
                  <a:cs typeface="Arial" panose="020B0604020202020204" pitchFamily="34" charset="0"/>
                </a:endParaRPr>
              </a:p>
            </p:txBody>
          </p:sp>
          <p:cxnSp>
            <p:nvCxnSpPr>
              <p:cNvPr id="32" name="直接连接符 31"/>
              <p:cNvCxnSpPr/>
              <p:nvPr/>
            </p:nvCxnSpPr>
            <p:spPr>
              <a:xfrm>
                <a:off x="1993740" y="1019347"/>
                <a:ext cx="1950975" cy="0"/>
              </a:xfrm>
              <a:prstGeom prst="line">
                <a:avLst/>
              </a:prstGeom>
              <a:ln>
                <a:solidFill>
                  <a:srgbClr val="044875"/>
                </a:solidFill>
                <a:prstDash val="lgDashDotDot"/>
                <a:tailEnd type="stealth"/>
              </a:ln>
            </p:spPr>
            <p:style>
              <a:lnRef idx="1">
                <a:schemeClr val="accent1"/>
              </a:lnRef>
              <a:fillRef idx="0">
                <a:schemeClr val="accent1"/>
              </a:fillRef>
              <a:effectRef idx="0">
                <a:schemeClr val="accent1"/>
              </a:effectRef>
              <a:fontRef idx="minor">
                <a:schemeClr val="tx1"/>
              </a:fontRef>
            </p:style>
          </p:cxnSp>
        </p:grpSp>
        <p:grpSp>
          <p:nvGrpSpPr>
            <p:cNvPr id="11" name="组合 10"/>
            <p:cNvGrpSpPr>
              <a:grpSpLocks/>
            </p:cNvGrpSpPr>
            <p:nvPr/>
          </p:nvGrpSpPr>
          <p:grpSpPr bwMode="auto">
            <a:xfrm>
              <a:off x="4730750" y="3973513"/>
              <a:ext cx="3168650" cy="1019135"/>
              <a:chOff x="1820705" y="667170"/>
              <a:chExt cx="3168549" cy="1019241"/>
            </a:xfrm>
          </p:grpSpPr>
          <p:sp>
            <p:nvSpPr>
              <p:cNvPr id="27" name="文本框 26"/>
              <p:cNvSpPr txBox="1"/>
              <p:nvPr/>
            </p:nvSpPr>
            <p:spPr>
              <a:xfrm>
                <a:off x="1820705" y="667170"/>
                <a:ext cx="3168549" cy="400091"/>
              </a:xfrm>
              <a:prstGeom prst="rect">
                <a:avLst/>
              </a:prstGeom>
              <a:noFill/>
            </p:spPr>
            <p:txBody>
              <a:bodyPr>
                <a:spAutoFit/>
              </a:bodyPr>
              <a:lstStyle/>
              <a:p>
                <a:pPr eaLnBrk="1" fontAlgn="auto" hangingPunct="1">
                  <a:spcBef>
                    <a:spcPts val="0"/>
                  </a:spcBef>
                  <a:spcAft>
                    <a:spcPts val="0"/>
                  </a:spcAft>
                  <a:defRPr/>
                </a:pPr>
                <a:r>
                  <a:rPr lang="zh-CN" altLang="en-US" sz="2000" dirty="0" smtClean="0">
                    <a:solidFill>
                      <a:srgbClr val="044875"/>
                    </a:solidFill>
                    <a:latin typeface="微软雅黑" panose="020B0503020204020204" pitchFamily="34" charset="-122"/>
                    <a:ea typeface="微软雅黑" panose="020B0503020204020204" pitchFamily="34" charset="-122"/>
                    <a:cs typeface="Arial" panose="020B0604020202020204" pitchFamily="34" charset="0"/>
                  </a:rPr>
                  <a:t>记录时间</a:t>
                </a:r>
                <a:endParaRPr lang="zh-CN" altLang="en-US" sz="2000" dirty="0">
                  <a:solidFill>
                    <a:srgbClr val="044875"/>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8" name="矩形 27"/>
              <p:cNvSpPr/>
              <p:nvPr/>
            </p:nvSpPr>
            <p:spPr>
              <a:xfrm>
                <a:off x="1858804" y="1132355"/>
                <a:ext cx="2324026" cy="554056"/>
              </a:xfrm>
              <a:prstGeom prst="rect">
                <a:avLst/>
              </a:prstGeom>
            </p:spPr>
            <p:txBody>
              <a:bodyPr>
                <a:spAutoFit/>
              </a:bodyPr>
              <a:lstStyle/>
              <a:p>
                <a:pPr eaLnBrk="1" fontAlgn="auto" hangingPunct="1">
                  <a:lnSpc>
                    <a:spcPts val="1800"/>
                  </a:lnSpc>
                  <a:spcBef>
                    <a:spcPts val="0"/>
                  </a:spcBef>
                  <a:spcAft>
                    <a:spcPts val="0"/>
                  </a:spcAft>
                  <a:defRPr/>
                </a:pPr>
                <a:r>
                  <a:rPr lang="zh-CN" altLang="en-US" sz="1600" dirty="0"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提取数据包的</a:t>
                </a:r>
                <a:r>
                  <a:rPr lang="en-US" altLang="zh-CN" sz="1600" dirty="0" err="1"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tcp</a:t>
                </a:r>
                <a:r>
                  <a:rPr lang="zh-CN" altLang="en-US" sz="1600" dirty="0"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时间戳，并记录当前时间。</a:t>
                </a:r>
                <a:endParaRPr lang="en-US" altLang="zh-CN" sz="1600" dirty="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9" name="直接连接符 28"/>
              <p:cNvCxnSpPr/>
              <p:nvPr/>
            </p:nvCxnSpPr>
            <p:spPr>
              <a:xfrm>
                <a:off x="1955639" y="1075199"/>
                <a:ext cx="1950975" cy="0"/>
              </a:xfrm>
              <a:prstGeom prst="line">
                <a:avLst/>
              </a:prstGeom>
              <a:ln>
                <a:solidFill>
                  <a:srgbClr val="044875"/>
                </a:solidFill>
                <a:prstDash val="lgDashDotDot"/>
                <a:tailEnd type="stealth"/>
              </a:ln>
            </p:spPr>
            <p:style>
              <a:lnRef idx="1">
                <a:schemeClr val="accent1"/>
              </a:lnRef>
              <a:fillRef idx="0">
                <a:schemeClr val="accent1"/>
              </a:fillRef>
              <a:effectRef idx="0">
                <a:schemeClr val="accent1"/>
              </a:effectRef>
              <a:fontRef idx="minor">
                <a:schemeClr val="tx1"/>
              </a:fontRef>
            </p:style>
          </p:cxnSp>
        </p:grpSp>
        <p:grpSp>
          <p:nvGrpSpPr>
            <p:cNvPr id="12" name="组合 11"/>
            <p:cNvGrpSpPr>
              <a:grpSpLocks/>
            </p:cNvGrpSpPr>
            <p:nvPr/>
          </p:nvGrpSpPr>
          <p:grpSpPr bwMode="auto">
            <a:xfrm>
              <a:off x="7162800" y="3328988"/>
              <a:ext cx="3168650" cy="1038185"/>
              <a:chOff x="1896905" y="667170"/>
              <a:chExt cx="3168549" cy="1038391"/>
            </a:xfrm>
          </p:grpSpPr>
          <p:sp>
            <p:nvSpPr>
              <p:cNvPr id="24" name="文本框 23"/>
              <p:cNvSpPr txBox="1"/>
              <p:nvPr/>
            </p:nvSpPr>
            <p:spPr>
              <a:xfrm>
                <a:off x="1896905" y="667170"/>
                <a:ext cx="3168549" cy="400129"/>
              </a:xfrm>
              <a:prstGeom prst="rect">
                <a:avLst/>
              </a:prstGeom>
              <a:noFill/>
            </p:spPr>
            <p:txBody>
              <a:bodyPr>
                <a:spAutoFit/>
              </a:bodyPr>
              <a:lstStyle/>
              <a:p>
                <a:pPr eaLnBrk="1" fontAlgn="auto" hangingPunct="1">
                  <a:spcBef>
                    <a:spcPts val="0"/>
                  </a:spcBef>
                  <a:spcAft>
                    <a:spcPts val="0"/>
                  </a:spcAft>
                  <a:defRPr/>
                </a:pPr>
                <a:r>
                  <a:rPr lang="zh-CN" altLang="en-US" sz="2000" dirty="0">
                    <a:solidFill>
                      <a:srgbClr val="044875"/>
                    </a:solidFill>
                    <a:latin typeface="微软雅黑" panose="020B0503020204020204" pitchFamily="34" charset="-122"/>
                    <a:ea typeface="微软雅黑" panose="020B0503020204020204" pitchFamily="34" charset="-122"/>
                    <a:cs typeface="Arial" panose="020B0604020202020204" pitchFamily="34" charset="0"/>
                  </a:rPr>
                  <a:t>提取</a:t>
                </a:r>
                <a:r>
                  <a:rPr lang="zh-CN" altLang="en-US" sz="2000" dirty="0" smtClean="0">
                    <a:solidFill>
                      <a:srgbClr val="044875"/>
                    </a:solidFill>
                    <a:latin typeface="微软雅黑" panose="020B0503020204020204" pitchFamily="34" charset="-122"/>
                    <a:ea typeface="微软雅黑" panose="020B0503020204020204" pitchFamily="34" charset="-122"/>
                    <a:cs typeface="Arial" panose="020B0604020202020204" pitchFamily="34" charset="0"/>
                  </a:rPr>
                  <a:t>标签</a:t>
                </a:r>
                <a:endParaRPr lang="zh-CN" altLang="en-US" sz="2000" dirty="0">
                  <a:solidFill>
                    <a:srgbClr val="044875"/>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5" name="矩形 24"/>
              <p:cNvSpPr/>
              <p:nvPr/>
            </p:nvSpPr>
            <p:spPr>
              <a:xfrm>
                <a:off x="1896905" y="1151453"/>
                <a:ext cx="2312914" cy="554108"/>
              </a:xfrm>
              <a:prstGeom prst="rect">
                <a:avLst/>
              </a:prstGeom>
            </p:spPr>
            <p:txBody>
              <a:bodyPr>
                <a:spAutoFit/>
              </a:bodyPr>
              <a:lstStyle/>
              <a:p>
                <a:pPr eaLnBrk="1" fontAlgn="auto" hangingPunct="1">
                  <a:lnSpc>
                    <a:spcPts val="1800"/>
                  </a:lnSpc>
                  <a:spcBef>
                    <a:spcPts val="0"/>
                  </a:spcBef>
                  <a:spcAft>
                    <a:spcPts val="0"/>
                  </a:spcAft>
                  <a:defRPr/>
                </a:pPr>
                <a:r>
                  <a:rPr lang="zh-CN" altLang="en-US" sz="1600" dirty="0"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从</a:t>
                </a:r>
                <a:r>
                  <a:rPr lang="en-US" altLang="zh-CN" sz="1600" dirty="0" err="1"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vlan</a:t>
                </a:r>
                <a:r>
                  <a:rPr lang="zh-CN" altLang="en-US" sz="1600" dirty="0"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中提取标签组成队列。</a:t>
                </a:r>
                <a:endParaRPr lang="en-US" altLang="zh-CN" sz="1600" dirty="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6" name="直接连接符 25"/>
              <p:cNvCxnSpPr/>
              <p:nvPr/>
            </p:nvCxnSpPr>
            <p:spPr>
              <a:xfrm>
                <a:off x="1993740" y="1075238"/>
                <a:ext cx="1950975" cy="0"/>
              </a:xfrm>
              <a:prstGeom prst="line">
                <a:avLst/>
              </a:prstGeom>
              <a:ln>
                <a:solidFill>
                  <a:srgbClr val="044875"/>
                </a:solidFill>
                <a:prstDash val="lgDashDotDot"/>
                <a:tailEnd type="stealth"/>
              </a:ln>
            </p:spPr>
            <p:style>
              <a:lnRef idx="1">
                <a:schemeClr val="accent1"/>
              </a:lnRef>
              <a:fillRef idx="0">
                <a:schemeClr val="accent1"/>
              </a:fillRef>
              <a:effectRef idx="0">
                <a:schemeClr val="accent1"/>
              </a:effectRef>
              <a:fontRef idx="minor">
                <a:schemeClr val="tx1"/>
              </a:fontRef>
            </p:style>
          </p:cxnSp>
        </p:grpSp>
        <p:grpSp>
          <p:nvGrpSpPr>
            <p:cNvPr id="13" name="组合 12"/>
            <p:cNvGrpSpPr>
              <a:grpSpLocks/>
            </p:cNvGrpSpPr>
            <p:nvPr/>
          </p:nvGrpSpPr>
          <p:grpSpPr bwMode="auto">
            <a:xfrm>
              <a:off x="9623425" y="2787650"/>
              <a:ext cx="2517775" cy="1557000"/>
              <a:chOff x="1896905" y="667170"/>
              <a:chExt cx="2517695" cy="1557200"/>
            </a:xfrm>
          </p:grpSpPr>
          <p:sp>
            <p:nvSpPr>
              <p:cNvPr id="21" name="文本框 20"/>
              <p:cNvSpPr txBox="1"/>
              <p:nvPr/>
            </p:nvSpPr>
            <p:spPr>
              <a:xfrm>
                <a:off x="1896905" y="667170"/>
                <a:ext cx="1878125" cy="400101"/>
              </a:xfrm>
              <a:prstGeom prst="rect">
                <a:avLst/>
              </a:prstGeom>
              <a:noFill/>
            </p:spPr>
            <p:txBody>
              <a:bodyPr wrap="square">
                <a:spAutoFit/>
              </a:bodyPr>
              <a:lstStyle/>
              <a:p>
                <a:pPr eaLnBrk="1" fontAlgn="auto" hangingPunct="1">
                  <a:spcBef>
                    <a:spcPts val="0"/>
                  </a:spcBef>
                  <a:spcAft>
                    <a:spcPts val="0"/>
                  </a:spcAft>
                  <a:defRPr/>
                </a:pPr>
                <a:r>
                  <a:rPr lang="zh-CN" altLang="en-US" sz="2000" dirty="0" smtClean="0">
                    <a:solidFill>
                      <a:srgbClr val="044875"/>
                    </a:solidFill>
                    <a:latin typeface="微软雅黑" panose="020B0503020204020204" pitchFamily="34" charset="-122"/>
                    <a:ea typeface="微软雅黑" panose="020B0503020204020204" pitchFamily="34" charset="-122"/>
                    <a:cs typeface="Arial" panose="020B0604020202020204" pitchFamily="34" charset="0"/>
                  </a:rPr>
                  <a:t>回溯路径</a:t>
                </a:r>
                <a:endParaRPr lang="zh-CN" altLang="en-US" sz="2000" dirty="0">
                  <a:solidFill>
                    <a:srgbClr val="044875"/>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2" name="矩形 21"/>
              <p:cNvSpPr/>
              <p:nvPr/>
            </p:nvSpPr>
            <p:spPr>
              <a:xfrm>
                <a:off x="1901668" y="1208577"/>
                <a:ext cx="2512932" cy="1015793"/>
              </a:xfrm>
              <a:prstGeom prst="rect">
                <a:avLst/>
              </a:prstGeom>
            </p:spPr>
            <p:txBody>
              <a:bodyPr>
                <a:spAutoFit/>
              </a:bodyPr>
              <a:lstStyle/>
              <a:p>
                <a:pPr eaLnBrk="1" fontAlgn="auto" hangingPunct="1">
                  <a:lnSpc>
                    <a:spcPts val="1800"/>
                  </a:lnSpc>
                  <a:spcBef>
                    <a:spcPts val="0"/>
                  </a:spcBef>
                  <a:spcAft>
                    <a:spcPts val="0"/>
                  </a:spcAft>
                  <a:defRPr/>
                </a:pPr>
                <a:r>
                  <a:rPr lang="zh-CN" altLang="en-US" sz="1600" dirty="0"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根据标签队列回溯出由链路号组成的路径和由交换机组成的路径。</a:t>
                </a:r>
                <a:endParaRPr lang="en-US" altLang="zh-CN" sz="1600" dirty="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endParaRPr>
              </a:p>
              <a:p>
                <a:pPr eaLnBrk="1" fontAlgn="auto" hangingPunct="1">
                  <a:lnSpc>
                    <a:spcPts val="1800"/>
                  </a:lnSpc>
                  <a:spcBef>
                    <a:spcPts val="0"/>
                  </a:spcBef>
                  <a:spcAft>
                    <a:spcPts val="0"/>
                  </a:spcAft>
                  <a:defRPr/>
                </a:pPr>
                <a:endParaRPr lang="en-US" altLang="zh-CN" sz="1600" dirty="0">
                  <a:solidFill>
                    <a:srgbClr val="E7E6E6">
                      <a:lumMod val="25000"/>
                    </a:srgbClr>
                  </a:solidFill>
                  <a:latin typeface="Arial" panose="020B0604020202020204" pitchFamily="34" charset="0"/>
                  <a:cs typeface="Arial" panose="020B0604020202020204" pitchFamily="34" charset="0"/>
                </a:endParaRPr>
              </a:p>
            </p:txBody>
          </p:sp>
          <p:cxnSp>
            <p:nvCxnSpPr>
              <p:cNvPr id="23" name="直接连接符 22"/>
              <p:cNvCxnSpPr/>
              <p:nvPr/>
            </p:nvCxnSpPr>
            <p:spPr>
              <a:xfrm>
                <a:off x="1993740" y="1113315"/>
                <a:ext cx="1950975" cy="0"/>
              </a:xfrm>
              <a:prstGeom prst="line">
                <a:avLst/>
              </a:prstGeom>
              <a:ln>
                <a:solidFill>
                  <a:srgbClr val="044875"/>
                </a:solidFill>
                <a:prstDash val="lgDashDotDot"/>
                <a:tailEnd type="stealth"/>
              </a:ln>
            </p:spPr>
            <p:style>
              <a:lnRef idx="1">
                <a:schemeClr val="accent1"/>
              </a:lnRef>
              <a:fillRef idx="0">
                <a:schemeClr val="accent1"/>
              </a:fillRef>
              <a:effectRef idx="0">
                <a:schemeClr val="accent1"/>
              </a:effectRef>
              <a:fontRef idx="minor">
                <a:schemeClr val="tx1"/>
              </a:fontRef>
            </p:style>
          </p:cxnSp>
        </p:grpSp>
        <p:grpSp>
          <p:nvGrpSpPr>
            <p:cNvPr id="16" name="组合 15"/>
            <p:cNvGrpSpPr>
              <a:grpSpLocks/>
            </p:cNvGrpSpPr>
            <p:nvPr/>
          </p:nvGrpSpPr>
          <p:grpSpPr bwMode="auto">
            <a:xfrm>
              <a:off x="2024362" y="1442806"/>
              <a:ext cx="7248525" cy="1219201"/>
              <a:chOff x="2024437" y="1205734"/>
              <a:chExt cx="7248135" cy="1220170"/>
            </a:xfrm>
          </p:grpSpPr>
          <p:sp>
            <p:nvSpPr>
              <p:cNvPr id="17" name="矩形 16"/>
              <p:cNvSpPr/>
              <p:nvPr/>
            </p:nvSpPr>
            <p:spPr>
              <a:xfrm>
                <a:off x="2024437" y="1227977"/>
                <a:ext cx="176203" cy="11979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8" name="矩形 17"/>
              <p:cNvSpPr/>
              <p:nvPr/>
            </p:nvSpPr>
            <p:spPr>
              <a:xfrm>
                <a:off x="2249850" y="1205734"/>
                <a:ext cx="7022722" cy="1169016"/>
              </a:xfrm>
              <a:prstGeom prst="rect">
                <a:avLst/>
              </a:prstGeom>
            </p:spPr>
            <p:txBody>
              <a:bodyPr>
                <a:spAutoFit/>
              </a:bodyPr>
              <a:lstStyle/>
              <a:p>
                <a:pPr eaLnBrk="1" fontAlgn="auto" hangingPunct="1">
                  <a:lnSpc>
                    <a:spcPts val="2400"/>
                  </a:lnSpc>
                  <a:spcBef>
                    <a:spcPts val="0"/>
                  </a:spcBef>
                  <a:spcAft>
                    <a:spcPts val="0"/>
                  </a:spcAft>
                  <a:defRPr/>
                </a:pPr>
                <a:r>
                  <a:rPr lang="en-US" altLang="zh-CN" dirty="0">
                    <a:solidFill>
                      <a:prstClr val="black"/>
                    </a:solidFill>
                    <a:latin typeface="微软雅黑" panose="020B0503020204020204" pitchFamily="34" charset="-122"/>
                    <a:ea typeface="微软雅黑" panose="020B0503020204020204" pitchFamily="34" charset="-122"/>
                  </a:rPr>
                  <a:t>	</a:t>
                </a:r>
                <a:r>
                  <a:rPr lang="en-US" altLang="zh-CN" dirty="0" smtClean="0">
                    <a:solidFill>
                      <a:prstClr val="black"/>
                    </a:solidFill>
                    <a:latin typeface="微软雅黑" panose="020B0503020204020204" pitchFamily="34" charset="-122"/>
                    <a:ea typeface="微软雅黑" panose="020B0503020204020204" pitchFamily="34" charset="-122"/>
                  </a:rPr>
                  <a:t>	       </a:t>
                </a:r>
                <a:r>
                  <a:rPr lang="zh-CN" altLang="en-US" sz="2000" dirty="0" smtClean="0">
                    <a:solidFill>
                      <a:prstClr val="black"/>
                    </a:solidFill>
                    <a:latin typeface="微软雅黑" panose="020B0503020204020204" pitchFamily="34" charset="-122"/>
                    <a:ea typeface="微软雅黑" panose="020B0503020204020204" pitchFamily="34" charset="-122"/>
                  </a:rPr>
                  <a:t>边缘</a:t>
                </a:r>
                <a:r>
                  <a:rPr lang="zh-CN" altLang="en-US" sz="2000" dirty="0">
                    <a:solidFill>
                      <a:prstClr val="black"/>
                    </a:solidFill>
                    <a:latin typeface="微软雅黑" panose="020B0503020204020204" pitchFamily="34" charset="-122"/>
                    <a:ea typeface="微软雅黑" panose="020B0503020204020204" pitchFamily="34" charset="-122"/>
                  </a:rPr>
                  <a:t>控制器只连接边缘交换机，</a:t>
                </a:r>
                <a:r>
                  <a:rPr lang="zh-CN" altLang="zh-CN" sz="2000" dirty="0">
                    <a:latin typeface="微软雅黑" panose="020B0503020204020204" pitchFamily="34" charset="-122"/>
                    <a:ea typeface="微软雅黑" panose="020B0503020204020204" pitchFamily="34" charset="-122"/>
                  </a:rPr>
                  <a:t>对边缘交换机进行监听，实现根据数据包携带的标签回溯路径并记录时间的功能</a:t>
                </a:r>
                <a:endParaRPr lang="en-US" altLang="zh-CN" sz="2000" dirty="0" smtClean="0">
                  <a:solidFill>
                    <a:srgbClr val="044875"/>
                  </a:solidFill>
                  <a:latin typeface="微软雅黑" panose="020B0503020204020204" pitchFamily="34" charset="-122"/>
                  <a:ea typeface="微软雅黑" panose="020B0503020204020204" pitchFamily="34" charset="-122"/>
                  <a:cs typeface="Arial" panose="020B0604020202020204" pitchFamily="34" charset="0"/>
                </a:endParaRPr>
              </a:p>
            </p:txBody>
          </p:sp>
        </p:grpSp>
      </p:grpSp>
    </p:spTree>
    <p:extLst>
      <p:ext uri="{BB962C8B-B14F-4D97-AF65-F5344CB8AC3E}">
        <p14:creationId xmlns:p14="http://schemas.microsoft.com/office/powerpoint/2010/main" val="32898919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仿真实验</a:t>
            </a:r>
            <a:r>
              <a:rPr lang="en-US" altLang="zh-CN" dirty="0" smtClean="0"/>
              <a:t>—</a:t>
            </a:r>
            <a:r>
              <a:rPr lang="zh-CN" altLang="en-US" dirty="0" smtClean="0"/>
              <a:t>实验验证</a:t>
            </a:r>
            <a:r>
              <a:rPr lang="en-US" altLang="zh-CN" dirty="0" smtClean="0"/>
              <a:t>(</a:t>
            </a:r>
            <a:r>
              <a:rPr lang="en-US" altLang="zh-CN" dirty="0"/>
              <a:t>1</a:t>
            </a:r>
            <a:r>
              <a:rPr lang="en-US" altLang="zh-CN" dirty="0" smtClean="0"/>
              <a:t>/3)</a:t>
            </a:r>
            <a:endParaRPr lang="zh-CN" altLang="en-US" dirty="0"/>
          </a:p>
        </p:txBody>
      </p:sp>
      <p:sp>
        <p:nvSpPr>
          <p:cNvPr id="3" name="内容占位符 2"/>
          <p:cNvSpPr>
            <a:spLocks noGrp="1"/>
          </p:cNvSpPr>
          <p:nvPr>
            <p:ph idx="1"/>
          </p:nvPr>
        </p:nvSpPr>
        <p:spPr/>
        <p:txBody>
          <a:bodyPr/>
          <a:lstStyle/>
          <a:p>
            <a:r>
              <a:rPr lang="zh-CN" altLang="en-US" dirty="0" smtClean="0"/>
              <a:t>拓扑发现改进</a:t>
            </a:r>
            <a:endParaRPr lang="zh-CN" altLang="en-US" dirty="0"/>
          </a:p>
        </p:txBody>
      </p:sp>
      <p:sp>
        <p:nvSpPr>
          <p:cNvPr id="4" name="页脚占位符 3"/>
          <p:cNvSpPr>
            <a:spLocks noGrp="1"/>
          </p:cNvSpPr>
          <p:nvPr>
            <p:ph type="ftr" sz="quarter" idx="10"/>
          </p:nvPr>
        </p:nvSpPr>
        <p:spPr/>
        <p:txBody>
          <a:bodyPr/>
          <a:lstStyle/>
          <a:p>
            <a:pPr>
              <a:defRPr/>
            </a:pPr>
            <a:r>
              <a:rPr lang="zh-CN" altLang="en-US" smtClean="0"/>
              <a:t>武汉大学计算机学院</a:t>
            </a:r>
            <a:endParaRPr lang="zh-CN" altLang="en-US" dirty="0"/>
          </a:p>
        </p:txBody>
      </p:sp>
      <p:grpSp>
        <p:nvGrpSpPr>
          <p:cNvPr id="5" name="组合 4"/>
          <p:cNvGrpSpPr>
            <a:grpSpLocks/>
          </p:cNvGrpSpPr>
          <p:nvPr/>
        </p:nvGrpSpPr>
        <p:grpSpPr bwMode="auto">
          <a:xfrm>
            <a:off x="4381494" y="2337304"/>
            <a:ext cx="503862" cy="482656"/>
            <a:chOff x="6903720" y="2362906"/>
            <a:chExt cx="1082040" cy="1082040"/>
          </a:xfrm>
        </p:grpSpPr>
        <p:sp>
          <p:nvSpPr>
            <p:cNvPr id="6" name="Freeform 306"/>
            <p:cNvSpPr>
              <a:spLocks noEditPoints="1"/>
            </p:cNvSpPr>
            <p:nvPr/>
          </p:nvSpPr>
          <p:spPr bwMode="auto">
            <a:xfrm>
              <a:off x="7174487" y="2631776"/>
              <a:ext cx="540505" cy="538049"/>
            </a:xfrm>
            <a:custGeom>
              <a:avLst/>
              <a:gdLst>
                <a:gd name="T0" fmla="*/ 2147483647 w 99"/>
                <a:gd name="T1" fmla="*/ 2147483647 h 99"/>
                <a:gd name="T2" fmla="*/ 2147483647 w 99"/>
                <a:gd name="T3" fmla="*/ 2147483647 h 99"/>
                <a:gd name="T4" fmla="*/ 2147483647 w 99"/>
                <a:gd name="T5" fmla="*/ 2147483647 h 99"/>
                <a:gd name="T6" fmla="*/ 2147483647 w 99"/>
                <a:gd name="T7" fmla="*/ 2147483647 h 99"/>
                <a:gd name="T8" fmla="*/ 2147483647 w 99"/>
                <a:gd name="T9" fmla="*/ 2147483647 h 99"/>
                <a:gd name="T10" fmla="*/ 2147483647 w 99"/>
                <a:gd name="T11" fmla="*/ 2147483647 h 99"/>
                <a:gd name="T12" fmla="*/ 2147483647 w 99"/>
                <a:gd name="T13" fmla="*/ 2147483647 h 99"/>
                <a:gd name="T14" fmla="*/ 2147483647 w 99"/>
                <a:gd name="T15" fmla="*/ 2147483647 h 99"/>
                <a:gd name="T16" fmla="*/ 2147483647 w 99"/>
                <a:gd name="T17" fmla="*/ 2147483647 h 99"/>
                <a:gd name="T18" fmla="*/ 2147483647 w 99"/>
                <a:gd name="T19" fmla="*/ 2147483647 h 99"/>
                <a:gd name="T20" fmla="*/ 2147483647 w 99"/>
                <a:gd name="T21" fmla="*/ 2147483647 h 99"/>
                <a:gd name="T22" fmla="*/ 2147483647 w 99"/>
                <a:gd name="T23" fmla="*/ 2147483647 h 99"/>
                <a:gd name="T24" fmla="*/ 2147483647 w 99"/>
                <a:gd name="T25" fmla="*/ 2147483647 h 99"/>
                <a:gd name="T26" fmla="*/ 2147483647 w 99"/>
                <a:gd name="T27" fmla="*/ 2147483647 h 99"/>
                <a:gd name="T28" fmla="*/ 2147483647 w 99"/>
                <a:gd name="T29" fmla="*/ 2147483647 h 99"/>
                <a:gd name="T30" fmla="*/ 2147483647 w 99"/>
                <a:gd name="T31" fmla="*/ 2147483647 h 99"/>
                <a:gd name="T32" fmla="*/ 2147483647 w 99"/>
                <a:gd name="T33" fmla="*/ 2147483647 h 99"/>
                <a:gd name="T34" fmla="*/ 0 w 99"/>
                <a:gd name="T35" fmla="*/ 2147483647 h 99"/>
                <a:gd name="T36" fmla="*/ 2147483647 w 99"/>
                <a:gd name="T37" fmla="*/ 2147483647 h 99"/>
                <a:gd name="T38" fmla="*/ 2147483647 w 99"/>
                <a:gd name="T39" fmla="*/ 2147483647 h 99"/>
                <a:gd name="T40" fmla="*/ 2147483647 w 99"/>
                <a:gd name="T41" fmla="*/ 2147483647 h 99"/>
                <a:gd name="T42" fmla="*/ 2147483647 w 99"/>
                <a:gd name="T43" fmla="*/ 2147483647 h 99"/>
                <a:gd name="T44" fmla="*/ 2147483647 w 99"/>
                <a:gd name="T45" fmla="*/ 2147483647 h 99"/>
                <a:gd name="T46" fmla="*/ 2147483647 w 99"/>
                <a:gd name="T47" fmla="*/ 0 h 99"/>
                <a:gd name="T48" fmla="*/ 2147483647 w 99"/>
                <a:gd name="T49" fmla="*/ 2147483647 h 99"/>
                <a:gd name="T50" fmla="*/ 2147483647 w 99"/>
                <a:gd name="T51" fmla="*/ 2147483647 h 99"/>
                <a:gd name="T52" fmla="*/ 2147483647 w 99"/>
                <a:gd name="T53" fmla="*/ 2147483647 h 99"/>
                <a:gd name="T54" fmla="*/ 2147483647 w 99"/>
                <a:gd name="T55" fmla="*/ 2147483647 h 99"/>
                <a:gd name="T56" fmla="*/ 2147483647 w 99"/>
                <a:gd name="T57" fmla="*/ 2147483647 h 99"/>
                <a:gd name="T58" fmla="*/ 2147483647 w 99"/>
                <a:gd name="T59" fmla="*/ 2147483647 h 99"/>
                <a:gd name="T60" fmla="*/ 2147483647 w 99"/>
                <a:gd name="T61" fmla="*/ 2147483647 h 99"/>
                <a:gd name="T62" fmla="*/ 2147483647 w 99"/>
                <a:gd name="T63" fmla="*/ 2147483647 h 99"/>
                <a:gd name="T64" fmla="*/ 2147483647 w 99"/>
                <a:gd name="T65" fmla="*/ 2147483647 h 99"/>
                <a:gd name="T66" fmla="*/ 2147483647 w 99"/>
                <a:gd name="T67" fmla="*/ 2147483647 h 99"/>
                <a:gd name="T68" fmla="*/ 2147483647 w 99"/>
                <a:gd name="T69" fmla="*/ 2147483647 h 99"/>
                <a:gd name="T70" fmla="*/ 2147483647 w 99"/>
                <a:gd name="T71" fmla="*/ 2147483647 h 99"/>
                <a:gd name="T72" fmla="*/ 2147483647 w 99"/>
                <a:gd name="T73" fmla="*/ 2147483647 h 99"/>
                <a:gd name="T74" fmla="*/ 2147483647 w 99"/>
                <a:gd name="T75" fmla="*/ 2147483647 h 99"/>
                <a:gd name="T76" fmla="*/ 2147483647 w 99"/>
                <a:gd name="T77" fmla="*/ 2147483647 h 99"/>
                <a:gd name="T78" fmla="*/ 2147483647 w 99"/>
                <a:gd name="T79" fmla="*/ 2147483647 h 99"/>
                <a:gd name="T80" fmla="*/ 2147483647 w 99"/>
                <a:gd name="T81" fmla="*/ 2147483647 h 99"/>
                <a:gd name="T82" fmla="*/ 2147483647 w 99"/>
                <a:gd name="T83" fmla="*/ 2147483647 h 99"/>
                <a:gd name="T84" fmla="*/ 2147483647 w 99"/>
                <a:gd name="T85" fmla="*/ 2147483647 h 9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just"/>
              <a:endParaRPr lang="zh-CN" altLang="en-US"/>
            </a:p>
          </p:txBody>
        </p:sp>
        <p:sp>
          <p:nvSpPr>
            <p:cNvPr id="7" name="圆角矩形 6"/>
            <p:cNvSpPr/>
            <p:nvPr/>
          </p:nvSpPr>
          <p:spPr>
            <a:xfrm>
              <a:off x="6903720" y="2362906"/>
              <a:ext cx="1082040" cy="1082040"/>
            </a:xfrm>
            <a:prstGeom prst="round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fontAlgn="auto" hangingPunct="1">
                <a:spcBef>
                  <a:spcPts val="0"/>
                </a:spcBef>
                <a:spcAft>
                  <a:spcPts val="0"/>
                </a:spcAft>
                <a:defRPr/>
              </a:pPr>
              <a:endParaRPr lang="zh-CN" altLang="en-US"/>
            </a:p>
          </p:txBody>
        </p:sp>
      </p:grpSp>
      <p:sp>
        <p:nvSpPr>
          <p:cNvPr id="8" name="文本框 7"/>
          <p:cNvSpPr txBox="1"/>
          <p:nvPr/>
        </p:nvSpPr>
        <p:spPr bwMode="auto">
          <a:xfrm>
            <a:off x="4962027" y="1606472"/>
            <a:ext cx="4085185" cy="2054409"/>
          </a:xfrm>
          <a:prstGeom prst="rect">
            <a:avLst/>
          </a:prstGeom>
          <a:noFill/>
        </p:spPr>
        <p:txBody>
          <a:bodyPr wrap="square">
            <a:spAutoFit/>
          </a:bodyPr>
          <a:lstStyle/>
          <a:p>
            <a:pPr algn="just" eaLnBrk="1" fontAlgn="auto" hangingPunct="1">
              <a:lnSpc>
                <a:spcPts val="1700"/>
              </a:lnSpc>
              <a:spcBef>
                <a:spcPts val="0"/>
              </a:spcBef>
              <a:spcAft>
                <a:spcPts val="0"/>
              </a:spcAft>
              <a:defRPr/>
            </a:pPr>
            <a:r>
              <a:rPr lang="zh-CN" altLang="zh-CN" sz="1600" dirty="0">
                <a:latin typeface="微软雅黑" panose="020B0503020204020204" pitchFamily="34" charset="-122"/>
                <a:ea typeface="微软雅黑" panose="020B0503020204020204" pitchFamily="34" charset="-122"/>
              </a:rPr>
              <a:t>修改控制器发送封装了</a:t>
            </a:r>
            <a:r>
              <a:rPr lang="en-US" altLang="zh-CN" sz="1600" dirty="0">
                <a:latin typeface="微软雅黑" panose="020B0503020204020204" pitchFamily="34" charset="-122"/>
                <a:ea typeface="微软雅黑" panose="020B0503020204020204" pitchFamily="34" charset="-122"/>
              </a:rPr>
              <a:t>LLDP</a:t>
            </a:r>
            <a:r>
              <a:rPr lang="zh-CN" altLang="zh-CN" sz="1600" dirty="0">
                <a:latin typeface="微软雅黑" panose="020B0503020204020204" pitchFamily="34" charset="-122"/>
                <a:ea typeface="微软雅黑" panose="020B0503020204020204" pitchFamily="34" charset="-122"/>
              </a:rPr>
              <a:t>数据包的</a:t>
            </a:r>
            <a:r>
              <a:rPr lang="en-US" altLang="zh-CN" sz="1600" dirty="0">
                <a:latin typeface="微软雅黑" panose="020B0503020204020204" pitchFamily="34" charset="-122"/>
                <a:ea typeface="微软雅黑" panose="020B0503020204020204" pitchFamily="34" charset="-122"/>
              </a:rPr>
              <a:t>packet-out</a:t>
            </a:r>
            <a:r>
              <a:rPr lang="zh-CN" altLang="zh-CN" sz="1600" dirty="0">
                <a:latin typeface="微软雅黑" panose="020B0503020204020204" pitchFamily="34" charset="-122"/>
                <a:ea typeface="微软雅黑" panose="020B0503020204020204" pitchFamily="34" charset="-122"/>
              </a:rPr>
              <a:t>消息的逻辑，将向每个端口发送的机制改为向每个交换机发送。另外，</a:t>
            </a:r>
            <a:r>
              <a:rPr lang="en-US" altLang="zh-CN" sz="1600" dirty="0">
                <a:latin typeface="微软雅黑" panose="020B0503020204020204" pitchFamily="34" charset="-122"/>
                <a:ea typeface="微软雅黑" panose="020B0503020204020204" pitchFamily="34" charset="-122"/>
              </a:rPr>
              <a:t>LLDP</a:t>
            </a:r>
            <a:r>
              <a:rPr lang="zh-CN" altLang="zh-CN" sz="1600" dirty="0">
                <a:latin typeface="微软雅黑" panose="020B0503020204020204" pitchFamily="34" charset="-122"/>
                <a:ea typeface="微软雅黑" panose="020B0503020204020204" pitchFamily="34" charset="-122"/>
              </a:rPr>
              <a:t>数据包中，</a:t>
            </a:r>
            <a:r>
              <a:rPr lang="en-US" altLang="zh-CN" sz="1600" dirty="0">
                <a:latin typeface="微软雅黑" panose="020B0503020204020204" pitchFamily="34" charset="-122"/>
                <a:ea typeface="微软雅黑" panose="020B0503020204020204" pitchFamily="34" charset="-122"/>
              </a:rPr>
              <a:t>Chassis ID TLV</a:t>
            </a:r>
            <a:r>
              <a:rPr lang="zh-CN" altLang="zh-CN" sz="1600" dirty="0">
                <a:latin typeface="微软雅黑" panose="020B0503020204020204" pitchFamily="34" charset="-122"/>
                <a:ea typeface="微软雅黑" panose="020B0503020204020204" pitchFamily="34" charset="-122"/>
              </a:rPr>
              <a:t>为交换机标志符，</a:t>
            </a:r>
            <a:r>
              <a:rPr lang="en-US" altLang="zh-CN" sz="1600" dirty="0">
                <a:latin typeface="微软雅黑" panose="020B0503020204020204" pitchFamily="34" charset="-122"/>
                <a:ea typeface="微软雅黑" panose="020B0503020204020204" pitchFamily="34" charset="-122"/>
              </a:rPr>
              <a:t>Port ID TLV</a:t>
            </a:r>
            <a:r>
              <a:rPr lang="zh-CN" altLang="zh-CN" sz="1600" dirty="0">
                <a:latin typeface="微软雅黑" panose="020B0503020204020204" pitchFamily="34" charset="-122"/>
                <a:ea typeface="微软雅黑" panose="020B0503020204020204" pitchFamily="34" charset="-122"/>
              </a:rPr>
              <a:t>为端口号，由于在改进方案中不再通过</a:t>
            </a:r>
            <a:r>
              <a:rPr lang="en-US" altLang="zh-CN" sz="1600" dirty="0">
                <a:latin typeface="微软雅黑" panose="020B0503020204020204" pitchFamily="34" charset="-122"/>
                <a:ea typeface="微软雅黑" panose="020B0503020204020204" pitchFamily="34" charset="-122"/>
              </a:rPr>
              <a:t>Port ID TLV</a:t>
            </a:r>
            <a:r>
              <a:rPr lang="zh-CN" altLang="zh-CN" sz="1600" dirty="0">
                <a:latin typeface="微软雅黑" panose="020B0503020204020204" pitchFamily="34" charset="-122"/>
                <a:ea typeface="微软雅黑" panose="020B0503020204020204" pitchFamily="34" charset="-122"/>
              </a:rPr>
              <a:t>来标识端口，因此在拓扑发现中无需使用</a:t>
            </a:r>
            <a:r>
              <a:rPr lang="en-US" altLang="zh-CN" sz="1600" dirty="0">
                <a:latin typeface="微软雅黑" panose="020B0503020204020204" pitchFamily="34" charset="-122"/>
                <a:ea typeface="微软雅黑" panose="020B0503020204020204" pitchFamily="34" charset="-122"/>
              </a:rPr>
              <a:t>Port ID TLV</a:t>
            </a:r>
            <a:r>
              <a:rPr lang="zh-CN" altLang="zh-CN" sz="1600" dirty="0">
                <a:latin typeface="微软雅黑" panose="020B0503020204020204" pitchFamily="34" charset="-122"/>
                <a:ea typeface="微软雅黑" panose="020B0503020204020204" pitchFamily="34" charset="-122"/>
              </a:rPr>
              <a:t>，可将其设置为</a:t>
            </a:r>
            <a:r>
              <a:rPr lang="en-US" altLang="zh-CN" sz="1600" dirty="0">
                <a:latin typeface="微软雅黑" panose="020B0503020204020204" pitchFamily="34" charset="-122"/>
                <a:ea typeface="微软雅黑" panose="020B0503020204020204" pitchFamily="34" charset="-122"/>
              </a:rPr>
              <a:t>0</a:t>
            </a:r>
            <a:r>
              <a:rPr lang="zh-CN" altLang="zh-CN" sz="1600" dirty="0">
                <a:latin typeface="微软雅黑" panose="020B0503020204020204" pitchFamily="34" charset="-122"/>
                <a:ea typeface="微软雅黑" panose="020B0503020204020204" pitchFamily="34" charset="-122"/>
              </a:rPr>
              <a:t>。</a:t>
            </a:r>
          </a:p>
          <a:p>
            <a:pPr algn="just" eaLnBrk="1" fontAlgn="auto" hangingPunct="1">
              <a:lnSpc>
                <a:spcPts val="1700"/>
              </a:lnSpc>
              <a:spcBef>
                <a:spcPts val="0"/>
              </a:spcBef>
              <a:spcAft>
                <a:spcPts val="0"/>
              </a:spcAft>
              <a:defRPr/>
            </a:pPr>
            <a:endParaRPr lang="en-US" altLang="zh-CN" sz="1600" dirty="0">
              <a:solidFill>
                <a:schemeClr val="bg2">
                  <a:lumMod val="25000"/>
                </a:schemeClr>
              </a:solidFill>
              <a:latin typeface="Arial" panose="020B0604020202020204" pitchFamily="34" charset="0"/>
              <a:ea typeface="+mn-ea"/>
              <a:cs typeface="Arial" panose="020B0604020202020204" pitchFamily="34" charset="0"/>
            </a:endParaRPr>
          </a:p>
        </p:txBody>
      </p:sp>
      <p:grpSp>
        <p:nvGrpSpPr>
          <p:cNvPr id="9" name="组合 8"/>
          <p:cNvGrpSpPr>
            <a:grpSpLocks/>
          </p:cNvGrpSpPr>
          <p:nvPr/>
        </p:nvGrpSpPr>
        <p:grpSpPr bwMode="auto">
          <a:xfrm>
            <a:off x="4381494" y="3915325"/>
            <a:ext cx="548357" cy="557736"/>
            <a:chOff x="6903720" y="3734349"/>
            <a:chExt cx="1082040" cy="1082040"/>
          </a:xfrm>
        </p:grpSpPr>
        <p:sp>
          <p:nvSpPr>
            <p:cNvPr id="10" name="Freeform 30"/>
            <p:cNvSpPr>
              <a:spLocks noEditPoints="1"/>
            </p:cNvSpPr>
            <p:nvPr/>
          </p:nvSpPr>
          <p:spPr bwMode="auto">
            <a:xfrm>
              <a:off x="7243469" y="4020744"/>
              <a:ext cx="402542" cy="529054"/>
            </a:xfrm>
            <a:custGeom>
              <a:avLst/>
              <a:gdLst>
                <a:gd name="T0" fmla="*/ 2147483647 w 74"/>
                <a:gd name="T1" fmla="*/ 0 h 97"/>
                <a:gd name="T2" fmla="*/ 2147483647 w 74"/>
                <a:gd name="T3" fmla="*/ 2147483647 h 97"/>
                <a:gd name="T4" fmla="*/ 2147483647 w 74"/>
                <a:gd name="T5" fmla="*/ 2147483647 h 97"/>
                <a:gd name="T6" fmla="*/ 2147483647 w 74"/>
                <a:gd name="T7" fmla="*/ 2147483647 h 97"/>
                <a:gd name="T8" fmla="*/ 2147483647 w 74"/>
                <a:gd name="T9" fmla="*/ 2147483647 h 97"/>
                <a:gd name="T10" fmla="*/ 2147483647 w 74"/>
                <a:gd name="T11" fmla="*/ 2147483647 h 97"/>
                <a:gd name="T12" fmla="*/ 2147483647 w 74"/>
                <a:gd name="T13" fmla="*/ 2147483647 h 97"/>
                <a:gd name="T14" fmla="*/ 2147483647 w 74"/>
                <a:gd name="T15" fmla="*/ 2147483647 h 97"/>
                <a:gd name="T16" fmla="*/ 2147483647 w 74"/>
                <a:gd name="T17" fmla="*/ 2147483647 h 97"/>
                <a:gd name="T18" fmla="*/ 2147483647 w 74"/>
                <a:gd name="T19" fmla="*/ 2147483647 h 97"/>
                <a:gd name="T20" fmla="*/ 2147483647 w 74"/>
                <a:gd name="T21" fmla="*/ 2147483647 h 97"/>
                <a:gd name="T22" fmla="*/ 2147483647 w 74"/>
                <a:gd name="T23" fmla="*/ 2147483647 h 97"/>
                <a:gd name="T24" fmla="*/ 2147483647 w 74"/>
                <a:gd name="T25" fmla="*/ 2147483647 h 97"/>
                <a:gd name="T26" fmla="*/ 2147483647 w 74"/>
                <a:gd name="T27" fmla="*/ 2147483647 h 97"/>
                <a:gd name="T28" fmla="*/ 2147483647 w 74"/>
                <a:gd name="T29" fmla="*/ 2147483647 h 97"/>
                <a:gd name="T30" fmla="*/ 0 w 74"/>
                <a:gd name="T31" fmla="*/ 2147483647 h 97"/>
                <a:gd name="T32" fmla="*/ 2147483647 w 74"/>
                <a:gd name="T33" fmla="*/ 2147483647 h 97"/>
                <a:gd name="T34" fmla="*/ 2147483647 w 74"/>
                <a:gd name="T35" fmla="*/ 0 h 97"/>
                <a:gd name="T36" fmla="*/ 2147483647 w 74"/>
                <a:gd name="T37" fmla="*/ 2147483647 h 97"/>
                <a:gd name="T38" fmla="*/ 2147483647 w 74"/>
                <a:gd name="T39" fmla="*/ 2147483647 h 97"/>
                <a:gd name="T40" fmla="*/ 2147483647 w 74"/>
                <a:gd name="T41" fmla="*/ 2147483647 h 97"/>
                <a:gd name="T42" fmla="*/ 2147483647 w 74"/>
                <a:gd name="T43" fmla="*/ 2147483647 h 97"/>
                <a:gd name="T44" fmla="*/ 2147483647 w 74"/>
                <a:gd name="T45" fmla="*/ 2147483647 h 97"/>
                <a:gd name="T46" fmla="*/ 2147483647 w 74"/>
                <a:gd name="T47" fmla="*/ 2147483647 h 97"/>
                <a:gd name="T48" fmla="*/ 2147483647 w 74"/>
                <a:gd name="T49" fmla="*/ 2147483647 h 97"/>
                <a:gd name="T50" fmla="*/ 2147483647 w 74"/>
                <a:gd name="T51" fmla="*/ 2147483647 h 97"/>
                <a:gd name="T52" fmla="*/ 2147483647 w 74"/>
                <a:gd name="T53" fmla="*/ 2147483647 h 97"/>
                <a:gd name="T54" fmla="*/ 2147483647 w 74"/>
                <a:gd name="T55" fmla="*/ 2147483647 h 97"/>
                <a:gd name="T56" fmla="*/ 2147483647 w 74"/>
                <a:gd name="T57" fmla="*/ 2147483647 h 97"/>
                <a:gd name="T58" fmla="*/ 2147483647 w 74"/>
                <a:gd name="T59" fmla="*/ 2147483647 h 97"/>
                <a:gd name="T60" fmla="*/ 2147483647 w 74"/>
                <a:gd name="T61" fmla="*/ 2147483647 h 97"/>
                <a:gd name="T62" fmla="*/ 2147483647 w 74"/>
                <a:gd name="T63" fmla="*/ 2147483647 h 97"/>
                <a:gd name="T64" fmla="*/ 2147483647 w 74"/>
                <a:gd name="T65" fmla="*/ 2147483647 h 97"/>
                <a:gd name="T66" fmla="*/ 2147483647 w 74"/>
                <a:gd name="T67" fmla="*/ 2147483647 h 97"/>
                <a:gd name="T68" fmla="*/ 2147483647 w 74"/>
                <a:gd name="T69" fmla="*/ 2147483647 h 97"/>
                <a:gd name="T70" fmla="*/ 2147483647 w 74"/>
                <a:gd name="T71" fmla="*/ 2147483647 h 97"/>
                <a:gd name="T72" fmla="*/ 2147483647 w 74"/>
                <a:gd name="T73" fmla="*/ 2147483647 h 97"/>
                <a:gd name="T74" fmla="*/ 2147483647 w 74"/>
                <a:gd name="T75" fmla="*/ 2147483647 h 97"/>
                <a:gd name="T76" fmla="*/ 2147483647 w 74"/>
                <a:gd name="T77" fmla="*/ 2147483647 h 97"/>
                <a:gd name="T78" fmla="*/ 2147483647 w 74"/>
                <a:gd name="T79" fmla="*/ 2147483647 h 97"/>
                <a:gd name="T80" fmla="*/ 2147483647 w 74"/>
                <a:gd name="T81" fmla="*/ 2147483647 h 97"/>
                <a:gd name="T82" fmla="*/ 2147483647 w 74"/>
                <a:gd name="T83" fmla="*/ 2147483647 h 97"/>
                <a:gd name="T84" fmla="*/ 2147483647 w 74"/>
                <a:gd name="T85" fmla="*/ 2147483647 h 97"/>
                <a:gd name="T86" fmla="*/ 2147483647 w 74"/>
                <a:gd name="T87" fmla="*/ 2147483647 h 97"/>
                <a:gd name="T88" fmla="*/ 2147483647 w 74"/>
                <a:gd name="T89" fmla="*/ 2147483647 h 97"/>
                <a:gd name="T90" fmla="*/ 2147483647 w 74"/>
                <a:gd name="T91" fmla="*/ 2147483647 h 97"/>
                <a:gd name="T92" fmla="*/ 2147483647 w 74"/>
                <a:gd name="T93" fmla="*/ 2147483647 h 97"/>
                <a:gd name="T94" fmla="*/ 2147483647 w 74"/>
                <a:gd name="T95" fmla="*/ 2147483647 h 97"/>
                <a:gd name="T96" fmla="*/ 2147483647 w 74"/>
                <a:gd name="T97" fmla="*/ 2147483647 h 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just"/>
              <a:endParaRPr lang="zh-CN" altLang="en-US"/>
            </a:p>
          </p:txBody>
        </p:sp>
        <p:sp>
          <p:nvSpPr>
            <p:cNvPr id="11" name="圆角矩形 10"/>
            <p:cNvSpPr/>
            <p:nvPr/>
          </p:nvSpPr>
          <p:spPr>
            <a:xfrm>
              <a:off x="6903720" y="3734349"/>
              <a:ext cx="1082040" cy="1082040"/>
            </a:xfrm>
            <a:prstGeom prst="round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fontAlgn="auto" hangingPunct="1">
                <a:spcBef>
                  <a:spcPts val="0"/>
                </a:spcBef>
                <a:spcAft>
                  <a:spcPts val="0"/>
                </a:spcAft>
                <a:defRPr/>
              </a:pPr>
              <a:endParaRPr lang="zh-CN" altLang="en-US"/>
            </a:p>
          </p:txBody>
        </p:sp>
      </p:grpSp>
      <p:sp>
        <p:nvSpPr>
          <p:cNvPr id="12" name="文本框 11"/>
          <p:cNvSpPr txBox="1"/>
          <p:nvPr/>
        </p:nvSpPr>
        <p:spPr bwMode="auto">
          <a:xfrm>
            <a:off x="4962027" y="3584968"/>
            <a:ext cx="4085185" cy="1400383"/>
          </a:xfrm>
          <a:prstGeom prst="rect">
            <a:avLst/>
          </a:prstGeom>
          <a:noFill/>
        </p:spPr>
        <p:txBody>
          <a:bodyPr>
            <a:spAutoFit/>
          </a:bodyPr>
          <a:lstStyle/>
          <a:p>
            <a:pPr algn="just" eaLnBrk="1" fontAlgn="auto" hangingPunct="1">
              <a:lnSpc>
                <a:spcPts val="1700"/>
              </a:lnSpc>
              <a:spcBef>
                <a:spcPts val="0"/>
              </a:spcBef>
              <a:spcAft>
                <a:spcPts val="0"/>
              </a:spcAft>
              <a:defRPr/>
            </a:pPr>
            <a:r>
              <a:rPr lang="zh-CN" altLang="zh-CN" sz="1600" dirty="0" smtClean="0">
                <a:latin typeface="微软雅黑" panose="020B0503020204020204" pitchFamily="34" charset="-122"/>
                <a:ea typeface="微软雅黑" panose="020B0503020204020204" pitchFamily="34" charset="-122"/>
              </a:rPr>
              <a:t>控制器</a:t>
            </a:r>
            <a:r>
              <a:rPr lang="zh-CN" altLang="zh-CN" sz="1600" dirty="0">
                <a:latin typeface="微软雅黑" panose="020B0503020204020204" pitchFamily="34" charset="-122"/>
                <a:ea typeface="微软雅黑" panose="020B0503020204020204" pitchFamily="34" charset="-122"/>
              </a:rPr>
              <a:t>向交换机下发规则，当交换机收到的</a:t>
            </a:r>
            <a:r>
              <a:rPr lang="en-US" altLang="zh-CN" sz="1600" dirty="0">
                <a:latin typeface="微软雅黑" panose="020B0503020204020204" pitchFamily="34" charset="-122"/>
                <a:ea typeface="微软雅黑" panose="020B0503020204020204" pitchFamily="34" charset="-122"/>
              </a:rPr>
              <a:t>LLDP</a:t>
            </a:r>
            <a:r>
              <a:rPr lang="zh-CN" altLang="zh-CN" sz="1600" dirty="0">
                <a:latin typeface="微软雅黑" panose="020B0503020204020204" pitchFamily="34" charset="-122"/>
                <a:ea typeface="微软雅黑" panose="020B0503020204020204" pitchFamily="34" charset="-122"/>
              </a:rPr>
              <a:t>数据包来自控制器时，要求交换机先将</a:t>
            </a:r>
            <a:r>
              <a:rPr lang="en-US" altLang="zh-CN" sz="1600" dirty="0">
                <a:latin typeface="微软雅黑" panose="020B0503020204020204" pitchFamily="34" charset="-122"/>
                <a:ea typeface="微软雅黑" panose="020B0503020204020204" pitchFamily="34" charset="-122"/>
              </a:rPr>
              <a:t>LLDP</a:t>
            </a:r>
            <a:r>
              <a:rPr lang="zh-CN" altLang="zh-CN" sz="1600" dirty="0">
                <a:latin typeface="微软雅黑" panose="020B0503020204020204" pitchFamily="34" charset="-122"/>
                <a:ea typeface="微软雅黑" panose="020B0503020204020204" pitchFamily="34" charset="-122"/>
              </a:rPr>
              <a:t>数据包的源</a:t>
            </a:r>
            <a:r>
              <a:rPr lang="en-US" altLang="zh-CN" sz="1600" dirty="0">
                <a:latin typeface="微软雅黑" panose="020B0503020204020204" pitchFamily="34" charset="-122"/>
                <a:ea typeface="微软雅黑" panose="020B0503020204020204" pitchFamily="34" charset="-122"/>
              </a:rPr>
              <a:t>MAC</a:t>
            </a:r>
            <a:r>
              <a:rPr lang="zh-CN" altLang="zh-CN" sz="1600" dirty="0">
                <a:latin typeface="微软雅黑" panose="020B0503020204020204" pitchFamily="34" charset="-122"/>
                <a:ea typeface="微软雅黑" panose="020B0503020204020204" pitchFamily="34" charset="-122"/>
              </a:rPr>
              <a:t>地址设置为发送端口的</a:t>
            </a:r>
            <a:r>
              <a:rPr lang="en-US" altLang="zh-CN" sz="1600" dirty="0">
                <a:latin typeface="微软雅黑" panose="020B0503020204020204" pitchFamily="34" charset="-122"/>
                <a:ea typeface="微软雅黑" panose="020B0503020204020204" pitchFamily="34" charset="-122"/>
              </a:rPr>
              <a:t>MAC</a:t>
            </a:r>
            <a:r>
              <a:rPr lang="zh-CN" altLang="zh-CN" sz="1600" dirty="0">
                <a:latin typeface="微软雅黑" panose="020B0503020204020204" pitchFamily="34" charset="-122"/>
                <a:ea typeface="微软雅黑" panose="020B0503020204020204" pitchFamily="34" charset="-122"/>
              </a:rPr>
              <a:t>地址，再将数据包从端口发送出去，且交换机的所有端口都要发送相应的</a:t>
            </a:r>
            <a:r>
              <a:rPr lang="en-US" altLang="zh-CN" sz="1600" dirty="0">
                <a:latin typeface="微软雅黑" panose="020B0503020204020204" pitchFamily="34" charset="-122"/>
                <a:ea typeface="微软雅黑" panose="020B0503020204020204" pitchFamily="34" charset="-122"/>
              </a:rPr>
              <a:t>LLDP</a:t>
            </a:r>
            <a:r>
              <a:rPr lang="zh-CN" altLang="zh-CN" sz="1600" dirty="0">
                <a:latin typeface="微软雅黑" panose="020B0503020204020204" pitchFamily="34" charset="-122"/>
                <a:ea typeface="微软雅黑" panose="020B0503020204020204" pitchFamily="34" charset="-122"/>
              </a:rPr>
              <a:t>数据包。</a:t>
            </a:r>
            <a:endParaRPr lang="en-US" altLang="zh-CN"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13" name="组合 12"/>
          <p:cNvGrpSpPr>
            <a:grpSpLocks/>
          </p:cNvGrpSpPr>
          <p:nvPr/>
        </p:nvGrpSpPr>
        <p:grpSpPr bwMode="auto">
          <a:xfrm>
            <a:off x="4413448" y="5242904"/>
            <a:ext cx="542752" cy="480416"/>
            <a:chOff x="6903720" y="5105793"/>
            <a:chExt cx="1082040" cy="1082040"/>
          </a:xfrm>
        </p:grpSpPr>
        <p:sp>
          <p:nvSpPr>
            <p:cNvPr id="14" name="Freeform 71"/>
            <p:cNvSpPr>
              <a:spLocks noEditPoints="1"/>
            </p:cNvSpPr>
            <p:nvPr/>
          </p:nvSpPr>
          <p:spPr bwMode="auto">
            <a:xfrm>
              <a:off x="7189414" y="5376535"/>
              <a:ext cx="510652" cy="540555"/>
            </a:xfrm>
            <a:custGeom>
              <a:avLst/>
              <a:gdLst>
                <a:gd name="T0" fmla="*/ 2147483647 w 222"/>
                <a:gd name="T1" fmla="*/ 2147483647 h 235"/>
                <a:gd name="T2" fmla="*/ 2147483647 w 222"/>
                <a:gd name="T3" fmla="*/ 2147483647 h 235"/>
                <a:gd name="T4" fmla="*/ 2147483647 w 222"/>
                <a:gd name="T5" fmla="*/ 2147483647 h 235"/>
                <a:gd name="T6" fmla="*/ 2147483647 w 222"/>
                <a:gd name="T7" fmla="*/ 2147483647 h 235"/>
                <a:gd name="T8" fmla="*/ 2147483647 w 222"/>
                <a:gd name="T9" fmla="*/ 2147483647 h 235"/>
                <a:gd name="T10" fmla="*/ 2147483647 w 222"/>
                <a:gd name="T11" fmla="*/ 2147483647 h 235"/>
                <a:gd name="T12" fmla="*/ 2147483647 w 222"/>
                <a:gd name="T13" fmla="*/ 2147483647 h 235"/>
                <a:gd name="T14" fmla="*/ 2147483647 w 222"/>
                <a:gd name="T15" fmla="*/ 2147483647 h 235"/>
                <a:gd name="T16" fmla="*/ 2147483647 w 222"/>
                <a:gd name="T17" fmla="*/ 2147483647 h 235"/>
                <a:gd name="T18" fmla="*/ 2147483647 w 222"/>
                <a:gd name="T19" fmla="*/ 2147483647 h 235"/>
                <a:gd name="T20" fmla="*/ 2147483647 w 222"/>
                <a:gd name="T21" fmla="*/ 2147483647 h 235"/>
                <a:gd name="T22" fmla="*/ 2147483647 w 222"/>
                <a:gd name="T23" fmla="*/ 2147483647 h 235"/>
                <a:gd name="T24" fmla="*/ 2147483647 w 222"/>
                <a:gd name="T25" fmla="*/ 2147483647 h 235"/>
                <a:gd name="T26" fmla="*/ 2147483647 w 222"/>
                <a:gd name="T27" fmla="*/ 0 h 235"/>
                <a:gd name="T28" fmla="*/ 2147483647 w 222"/>
                <a:gd name="T29" fmla="*/ 0 h 235"/>
                <a:gd name="T30" fmla="*/ 2147483647 w 222"/>
                <a:gd name="T31" fmla="*/ 2147483647 h 235"/>
                <a:gd name="T32" fmla="*/ 2147483647 w 222"/>
                <a:gd name="T33" fmla="*/ 2147483647 h 235"/>
                <a:gd name="T34" fmla="*/ 2147483647 w 222"/>
                <a:gd name="T35" fmla="*/ 2147483647 h 235"/>
                <a:gd name="T36" fmla="*/ 2147483647 w 222"/>
                <a:gd name="T37" fmla="*/ 2147483647 h 235"/>
                <a:gd name="T38" fmla="*/ 2147483647 w 222"/>
                <a:gd name="T39" fmla="*/ 2147483647 h 235"/>
                <a:gd name="T40" fmla="*/ 2147483647 w 222"/>
                <a:gd name="T41" fmla="*/ 2147483647 h 235"/>
                <a:gd name="T42" fmla="*/ 2147483647 w 222"/>
                <a:gd name="T43" fmla="*/ 2147483647 h 235"/>
                <a:gd name="T44" fmla="*/ 0 w 222"/>
                <a:gd name="T45" fmla="*/ 2147483647 h 235"/>
                <a:gd name="T46" fmla="*/ 0 w 222"/>
                <a:gd name="T47" fmla="*/ 2147483647 h 235"/>
                <a:gd name="T48" fmla="*/ 2147483647 w 222"/>
                <a:gd name="T49" fmla="*/ 2147483647 h 235"/>
                <a:gd name="T50" fmla="*/ 2147483647 w 222"/>
                <a:gd name="T51" fmla="*/ 2147483647 h 235"/>
                <a:gd name="T52" fmla="*/ 2147483647 w 222"/>
                <a:gd name="T53" fmla="*/ 2147483647 h 235"/>
                <a:gd name="T54" fmla="*/ 2147483647 w 222"/>
                <a:gd name="T55" fmla="*/ 2147483647 h 235"/>
                <a:gd name="T56" fmla="*/ 2147483647 w 222"/>
                <a:gd name="T57" fmla="*/ 2147483647 h 235"/>
                <a:gd name="T58" fmla="*/ 2147483647 w 222"/>
                <a:gd name="T59" fmla="*/ 2147483647 h 235"/>
                <a:gd name="T60" fmla="*/ 2147483647 w 222"/>
                <a:gd name="T61" fmla="*/ 2147483647 h 235"/>
                <a:gd name="T62" fmla="*/ 2147483647 w 222"/>
                <a:gd name="T63" fmla="*/ 2147483647 h 235"/>
                <a:gd name="T64" fmla="*/ 2147483647 w 222"/>
                <a:gd name="T65" fmla="*/ 2147483647 h 235"/>
                <a:gd name="T66" fmla="*/ 2147483647 w 222"/>
                <a:gd name="T67" fmla="*/ 2147483647 h 235"/>
                <a:gd name="T68" fmla="*/ 2147483647 w 222"/>
                <a:gd name="T69" fmla="*/ 2147483647 h 235"/>
                <a:gd name="T70" fmla="*/ 2147483647 w 222"/>
                <a:gd name="T71" fmla="*/ 2147483647 h 235"/>
                <a:gd name="T72" fmla="*/ 2147483647 w 222"/>
                <a:gd name="T73" fmla="*/ 2147483647 h 235"/>
                <a:gd name="T74" fmla="*/ 2147483647 w 222"/>
                <a:gd name="T75" fmla="*/ 2147483647 h 235"/>
                <a:gd name="T76" fmla="*/ 2147483647 w 222"/>
                <a:gd name="T77" fmla="*/ 2147483647 h 235"/>
                <a:gd name="T78" fmla="*/ 2147483647 w 222"/>
                <a:gd name="T79" fmla="*/ 2147483647 h 235"/>
                <a:gd name="T80" fmla="*/ 2147483647 w 222"/>
                <a:gd name="T81" fmla="*/ 2147483647 h 23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22" h="235">
                  <a:moveTo>
                    <a:pt x="151" y="19"/>
                  </a:moveTo>
                  <a:lnTo>
                    <a:pt x="170" y="29"/>
                  </a:lnTo>
                  <a:lnTo>
                    <a:pt x="203" y="19"/>
                  </a:lnTo>
                  <a:lnTo>
                    <a:pt x="182" y="7"/>
                  </a:lnTo>
                  <a:lnTo>
                    <a:pt x="151" y="19"/>
                  </a:lnTo>
                  <a:close/>
                  <a:moveTo>
                    <a:pt x="31" y="171"/>
                  </a:moveTo>
                  <a:lnTo>
                    <a:pt x="7" y="159"/>
                  </a:lnTo>
                  <a:lnTo>
                    <a:pt x="7" y="211"/>
                  </a:lnTo>
                  <a:lnTo>
                    <a:pt x="31" y="223"/>
                  </a:lnTo>
                  <a:lnTo>
                    <a:pt x="31" y="171"/>
                  </a:lnTo>
                  <a:close/>
                  <a:moveTo>
                    <a:pt x="87" y="104"/>
                  </a:moveTo>
                  <a:lnTo>
                    <a:pt x="109" y="114"/>
                  </a:lnTo>
                  <a:lnTo>
                    <a:pt x="137" y="102"/>
                  </a:lnTo>
                  <a:lnTo>
                    <a:pt x="116" y="93"/>
                  </a:lnTo>
                  <a:lnTo>
                    <a:pt x="87" y="104"/>
                  </a:lnTo>
                  <a:close/>
                  <a:moveTo>
                    <a:pt x="68" y="102"/>
                  </a:moveTo>
                  <a:lnTo>
                    <a:pt x="76" y="100"/>
                  </a:lnTo>
                  <a:lnTo>
                    <a:pt x="116" y="83"/>
                  </a:lnTo>
                  <a:lnTo>
                    <a:pt x="118" y="83"/>
                  </a:lnTo>
                  <a:lnTo>
                    <a:pt x="132" y="90"/>
                  </a:lnTo>
                  <a:lnTo>
                    <a:pt x="132" y="24"/>
                  </a:lnTo>
                  <a:lnTo>
                    <a:pt x="132" y="19"/>
                  </a:lnTo>
                  <a:lnTo>
                    <a:pt x="139" y="14"/>
                  </a:lnTo>
                  <a:lnTo>
                    <a:pt x="180"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close/>
                  <a:moveTo>
                    <a:pt x="139" y="95"/>
                  </a:moveTo>
                  <a:lnTo>
                    <a:pt x="149" y="100"/>
                  </a:lnTo>
                  <a:lnTo>
                    <a:pt x="158" y="102"/>
                  </a:lnTo>
                  <a:lnTo>
                    <a:pt x="158" y="171"/>
                  </a:lnTo>
                  <a:lnTo>
                    <a:pt x="165" y="175"/>
                  </a:lnTo>
                  <a:lnTo>
                    <a:pt x="165" y="43"/>
                  </a:lnTo>
                  <a:lnTo>
                    <a:pt x="139" y="31"/>
                  </a:lnTo>
                  <a:lnTo>
                    <a:pt x="139" y="95"/>
                  </a:lnTo>
                  <a:close/>
                  <a:moveTo>
                    <a:pt x="19" y="149"/>
                  </a:moveTo>
                  <a:lnTo>
                    <a:pt x="38" y="159"/>
                  </a:lnTo>
                  <a:lnTo>
                    <a:pt x="71" y="147"/>
                  </a:lnTo>
                  <a:lnTo>
                    <a:pt x="47" y="138"/>
                  </a:lnTo>
                  <a:lnTo>
                    <a:pt x="19" y="149"/>
                  </a:lnTo>
                  <a:close/>
                  <a:moveTo>
                    <a:pt x="173" y="38"/>
                  </a:moveTo>
                  <a:lnTo>
                    <a:pt x="173" y="36"/>
                  </a:lnTo>
                  <a:lnTo>
                    <a:pt x="173" y="38"/>
                  </a:lnTo>
                  <a:close/>
                </a:path>
              </a:pathLst>
            </a:custGeom>
            <a:solidFill>
              <a:srgbClr val="0448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just"/>
              <a:endParaRPr lang="zh-CN" altLang="en-US"/>
            </a:p>
          </p:txBody>
        </p:sp>
        <p:sp>
          <p:nvSpPr>
            <p:cNvPr id="15" name="圆角矩形 14"/>
            <p:cNvSpPr/>
            <p:nvPr/>
          </p:nvSpPr>
          <p:spPr>
            <a:xfrm>
              <a:off x="6903720" y="5105793"/>
              <a:ext cx="1082040" cy="1082040"/>
            </a:xfrm>
            <a:prstGeom prst="round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fontAlgn="auto" hangingPunct="1">
                <a:spcBef>
                  <a:spcPts val="0"/>
                </a:spcBef>
                <a:spcAft>
                  <a:spcPts val="0"/>
                </a:spcAft>
                <a:defRPr/>
              </a:pPr>
              <a:endParaRPr lang="zh-CN" altLang="en-US"/>
            </a:p>
          </p:txBody>
        </p:sp>
      </p:grpSp>
      <p:sp>
        <p:nvSpPr>
          <p:cNvPr id="16" name="文本框 15"/>
          <p:cNvSpPr txBox="1"/>
          <p:nvPr/>
        </p:nvSpPr>
        <p:spPr bwMode="auto">
          <a:xfrm>
            <a:off x="4962027" y="5206657"/>
            <a:ext cx="4016021" cy="964367"/>
          </a:xfrm>
          <a:prstGeom prst="rect">
            <a:avLst/>
          </a:prstGeom>
          <a:noFill/>
        </p:spPr>
        <p:txBody>
          <a:bodyPr>
            <a:spAutoFit/>
          </a:bodyPr>
          <a:lstStyle/>
          <a:p>
            <a:pPr algn="just" eaLnBrk="1" fontAlgn="auto" hangingPunct="1">
              <a:lnSpc>
                <a:spcPts val="1700"/>
              </a:lnSpc>
              <a:spcBef>
                <a:spcPts val="0"/>
              </a:spcBef>
              <a:spcAft>
                <a:spcPts val="0"/>
              </a:spcAft>
              <a:defRPr/>
            </a:pPr>
            <a:r>
              <a:rPr lang="zh-CN" altLang="zh-CN" sz="1600" dirty="0" smtClean="0">
                <a:latin typeface="微软雅黑" panose="020B0503020204020204" pitchFamily="34" charset="-122"/>
                <a:ea typeface="微软雅黑" panose="020B0503020204020204" pitchFamily="34" charset="-122"/>
              </a:rPr>
              <a:t>修改</a:t>
            </a:r>
            <a:r>
              <a:rPr lang="zh-CN" altLang="zh-CN" sz="1600" dirty="0">
                <a:latin typeface="微软雅黑" panose="020B0503020204020204" pitchFamily="34" charset="-122"/>
                <a:ea typeface="微软雅黑" panose="020B0503020204020204" pitchFamily="34" charset="-122"/>
              </a:rPr>
              <a:t>控制器处理</a:t>
            </a:r>
            <a:r>
              <a:rPr lang="en-US" altLang="zh-CN" sz="1600" dirty="0">
                <a:latin typeface="微软雅黑" panose="020B0503020204020204" pitchFamily="34" charset="-122"/>
                <a:ea typeface="微软雅黑" panose="020B0503020204020204" pitchFamily="34" charset="-122"/>
              </a:rPr>
              <a:t>packet-in</a:t>
            </a:r>
            <a:r>
              <a:rPr lang="zh-CN" altLang="zh-CN" sz="1600" dirty="0">
                <a:latin typeface="微软雅黑" panose="020B0503020204020204" pitchFamily="34" charset="-122"/>
                <a:ea typeface="微软雅黑" panose="020B0503020204020204" pitchFamily="34" charset="-122"/>
              </a:rPr>
              <a:t>消息的机制，让控制器不再通过</a:t>
            </a:r>
            <a:r>
              <a:rPr lang="en-US" altLang="zh-CN" sz="1600" dirty="0">
                <a:latin typeface="微软雅黑" panose="020B0503020204020204" pitchFamily="34" charset="-122"/>
                <a:ea typeface="微软雅黑" panose="020B0503020204020204" pitchFamily="34" charset="-122"/>
              </a:rPr>
              <a:t>Port ID TLV</a:t>
            </a:r>
            <a:r>
              <a:rPr lang="zh-CN" altLang="zh-CN" sz="1600" dirty="0">
                <a:latin typeface="微软雅黑" panose="020B0503020204020204" pitchFamily="34" charset="-122"/>
                <a:ea typeface="微软雅黑" panose="020B0503020204020204" pitchFamily="34" charset="-122"/>
              </a:rPr>
              <a:t>直接获得端口号，而是通过</a:t>
            </a:r>
            <a:r>
              <a:rPr lang="en-US" altLang="zh-CN" sz="1600" dirty="0">
                <a:latin typeface="微软雅黑" panose="020B0503020204020204" pitchFamily="34" charset="-122"/>
                <a:ea typeface="微软雅黑" panose="020B0503020204020204" pitchFamily="34" charset="-122"/>
              </a:rPr>
              <a:t>LLDP</a:t>
            </a:r>
            <a:r>
              <a:rPr lang="zh-CN" altLang="zh-CN" sz="1600" dirty="0">
                <a:latin typeface="微软雅黑" panose="020B0503020204020204" pitchFamily="34" charset="-122"/>
                <a:ea typeface="微软雅黑" panose="020B0503020204020204" pitchFamily="34" charset="-122"/>
              </a:rPr>
              <a:t>数据包的源</a:t>
            </a:r>
            <a:r>
              <a:rPr lang="en-US" altLang="zh-CN" sz="1600" dirty="0">
                <a:latin typeface="微软雅黑" panose="020B0503020204020204" pitchFamily="34" charset="-122"/>
                <a:ea typeface="微软雅黑" panose="020B0503020204020204" pitchFamily="34" charset="-122"/>
              </a:rPr>
              <a:t>MAC</a:t>
            </a:r>
            <a:r>
              <a:rPr lang="zh-CN" altLang="zh-CN" sz="1600" dirty="0">
                <a:latin typeface="微软雅黑" panose="020B0503020204020204" pitchFamily="34" charset="-122"/>
                <a:ea typeface="微软雅黑" panose="020B0503020204020204" pitchFamily="34" charset="-122"/>
              </a:rPr>
              <a:t>地址间接映射端口号。</a:t>
            </a:r>
            <a:endParaRPr lang="en-US" altLang="zh-CN"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7" name="直接连接符 16"/>
          <p:cNvCxnSpPr/>
          <p:nvPr/>
        </p:nvCxnSpPr>
        <p:spPr>
          <a:xfrm>
            <a:off x="4087951" y="1653085"/>
            <a:ext cx="20697" cy="4487919"/>
          </a:xfrm>
          <a:prstGeom prst="line">
            <a:avLst/>
          </a:prstGeom>
          <a:ln>
            <a:headEnd type="stealth"/>
            <a:tailEnd type="stealth"/>
          </a:ln>
        </p:spPr>
        <p:style>
          <a:lnRef idx="1">
            <a:schemeClr val="accent2"/>
          </a:lnRef>
          <a:fillRef idx="0">
            <a:schemeClr val="accent2"/>
          </a:fillRef>
          <a:effectRef idx="0">
            <a:schemeClr val="accent2"/>
          </a:effectRef>
          <a:fontRef idx="minor">
            <a:schemeClr val="tx1"/>
          </a:fontRef>
        </p:style>
      </p:cxnSp>
      <p:pic>
        <p:nvPicPr>
          <p:cNvPr id="18" name="图片 17"/>
          <p:cNvPicPr>
            <a:picLocks noChangeAspect="1"/>
          </p:cNvPicPr>
          <p:nvPr/>
        </p:nvPicPr>
        <p:blipFill rotWithShape="1">
          <a:blip r:embed="rId3"/>
          <a:srcRect l="6020" r="9689"/>
          <a:stretch/>
        </p:blipFill>
        <p:spPr>
          <a:xfrm>
            <a:off x="165952" y="2337304"/>
            <a:ext cx="3898153" cy="2905600"/>
          </a:xfrm>
          <a:prstGeom prst="rect">
            <a:avLst/>
          </a:prstGeom>
        </p:spPr>
      </p:pic>
    </p:spTree>
    <p:extLst>
      <p:ext uri="{BB962C8B-B14F-4D97-AF65-F5344CB8AC3E}">
        <p14:creationId xmlns:p14="http://schemas.microsoft.com/office/powerpoint/2010/main" val="10005145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仿真实验</a:t>
            </a:r>
            <a:r>
              <a:rPr lang="en-US" altLang="zh-CN" dirty="0"/>
              <a:t>—</a:t>
            </a:r>
            <a:r>
              <a:rPr lang="zh-CN" altLang="en-US" dirty="0"/>
              <a:t>实验验证</a:t>
            </a:r>
            <a:r>
              <a:rPr lang="en-US" altLang="zh-CN" dirty="0" smtClean="0"/>
              <a:t>(2/3</a:t>
            </a:r>
            <a:r>
              <a:rPr lang="en-US" altLang="zh-CN" dirty="0"/>
              <a:t>)</a:t>
            </a:r>
            <a:endParaRPr lang="zh-CN" altLang="en-US" dirty="0"/>
          </a:p>
        </p:txBody>
      </p:sp>
      <p:sp>
        <p:nvSpPr>
          <p:cNvPr id="3" name="内容占位符 2"/>
          <p:cNvSpPr>
            <a:spLocks noGrp="1"/>
          </p:cNvSpPr>
          <p:nvPr>
            <p:ph idx="1"/>
          </p:nvPr>
        </p:nvSpPr>
        <p:spPr/>
        <p:txBody>
          <a:bodyPr/>
          <a:lstStyle/>
          <a:p>
            <a:r>
              <a:rPr lang="zh-CN" altLang="en-US" dirty="0"/>
              <a:t>负载均衡</a:t>
            </a:r>
            <a:r>
              <a:rPr lang="zh-CN" altLang="en-US" dirty="0" smtClean="0"/>
              <a:t>策略</a:t>
            </a:r>
            <a:endParaRPr lang="zh-CN" altLang="en-US" dirty="0"/>
          </a:p>
        </p:txBody>
      </p:sp>
      <p:sp>
        <p:nvSpPr>
          <p:cNvPr id="4" name="页脚占位符 3"/>
          <p:cNvSpPr>
            <a:spLocks noGrp="1"/>
          </p:cNvSpPr>
          <p:nvPr>
            <p:ph type="ftr" sz="quarter" idx="10"/>
          </p:nvPr>
        </p:nvSpPr>
        <p:spPr/>
        <p:txBody>
          <a:bodyPr/>
          <a:lstStyle/>
          <a:p>
            <a:pPr>
              <a:defRPr/>
            </a:pPr>
            <a:r>
              <a:rPr lang="zh-CN" altLang="en-US" smtClean="0"/>
              <a:t>武汉大学计算机学院</a:t>
            </a:r>
            <a:endParaRPr lang="zh-CN" altLang="en-US" dirty="0"/>
          </a:p>
        </p:txBody>
      </p:sp>
      <p:pic>
        <p:nvPicPr>
          <p:cNvPr id="5" name="图片 4"/>
          <p:cNvPicPr>
            <a:picLocks noChangeAspect="1"/>
          </p:cNvPicPr>
          <p:nvPr/>
        </p:nvPicPr>
        <p:blipFill>
          <a:blip r:embed="rId3"/>
          <a:stretch>
            <a:fillRect/>
          </a:stretch>
        </p:blipFill>
        <p:spPr>
          <a:xfrm>
            <a:off x="387230" y="2336888"/>
            <a:ext cx="4004125" cy="2555013"/>
          </a:xfrm>
          <a:prstGeom prst="rect">
            <a:avLst/>
          </a:prstGeom>
        </p:spPr>
      </p:pic>
      <p:pic>
        <p:nvPicPr>
          <p:cNvPr id="6" name="图片 5"/>
          <p:cNvPicPr>
            <a:picLocks noChangeAspect="1"/>
          </p:cNvPicPr>
          <p:nvPr/>
        </p:nvPicPr>
        <p:blipFill>
          <a:blip r:embed="rId4"/>
          <a:stretch>
            <a:fillRect/>
          </a:stretch>
        </p:blipFill>
        <p:spPr>
          <a:xfrm>
            <a:off x="387230" y="2385594"/>
            <a:ext cx="3976055" cy="3482607"/>
          </a:xfrm>
          <a:prstGeom prst="rect">
            <a:avLst/>
          </a:prstGeom>
        </p:spPr>
      </p:pic>
      <p:pic>
        <p:nvPicPr>
          <p:cNvPr id="7" name="图片 6"/>
          <p:cNvPicPr>
            <a:picLocks noChangeAspect="1"/>
          </p:cNvPicPr>
          <p:nvPr/>
        </p:nvPicPr>
        <p:blipFill>
          <a:blip r:embed="rId5"/>
          <a:stretch>
            <a:fillRect/>
          </a:stretch>
        </p:blipFill>
        <p:spPr>
          <a:xfrm>
            <a:off x="364938" y="2336888"/>
            <a:ext cx="4048708" cy="3554775"/>
          </a:xfrm>
          <a:prstGeom prst="rect">
            <a:avLst/>
          </a:prstGeom>
        </p:spPr>
      </p:pic>
      <p:grpSp>
        <p:nvGrpSpPr>
          <p:cNvPr id="8" name="组合 7"/>
          <p:cNvGrpSpPr>
            <a:grpSpLocks/>
          </p:cNvGrpSpPr>
          <p:nvPr/>
        </p:nvGrpSpPr>
        <p:grpSpPr bwMode="auto">
          <a:xfrm>
            <a:off x="4648201" y="1745821"/>
            <a:ext cx="652462" cy="646891"/>
            <a:chOff x="6903720" y="2362906"/>
            <a:chExt cx="1082040" cy="1082040"/>
          </a:xfrm>
        </p:grpSpPr>
        <p:sp>
          <p:nvSpPr>
            <p:cNvPr id="9" name="Freeform 306"/>
            <p:cNvSpPr>
              <a:spLocks noEditPoints="1"/>
            </p:cNvSpPr>
            <p:nvPr/>
          </p:nvSpPr>
          <p:spPr bwMode="auto">
            <a:xfrm>
              <a:off x="7174487" y="2631776"/>
              <a:ext cx="540505" cy="538049"/>
            </a:xfrm>
            <a:custGeom>
              <a:avLst/>
              <a:gdLst>
                <a:gd name="T0" fmla="*/ 2147483647 w 99"/>
                <a:gd name="T1" fmla="*/ 2147483647 h 99"/>
                <a:gd name="T2" fmla="*/ 2147483647 w 99"/>
                <a:gd name="T3" fmla="*/ 2147483647 h 99"/>
                <a:gd name="T4" fmla="*/ 2147483647 w 99"/>
                <a:gd name="T5" fmla="*/ 2147483647 h 99"/>
                <a:gd name="T6" fmla="*/ 2147483647 w 99"/>
                <a:gd name="T7" fmla="*/ 2147483647 h 99"/>
                <a:gd name="T8" fmla="*/ 2147483647 w 99"/>
                <a:gd name="T9" fmla="*/ 2147483647 h 99"/>
                <a:gd name="T10" fmla="*/ 2147483647 w 99"/>
                <a:gd name="T11" fmla="*/ 2147483647 h 99"/>
                <a:gd name="T12" fmla="*/ 2147483647 w 99"/>
                <a:gd name="T13" fmla="*/ 2147483647 h 99"/>
                <a:gd name="T14" fmla="*/ 2147483647 w 99"/>
                <a:gd name="T15" fmla="*/ 2147483647 h 99"/>
                <a:gd name="T16" fmla="*/ 2147483647 w 99"/>
                <a:gd name="T17" fmla="*/ 2147483647 h 99"/>
                <a:gd name="T18" fmla="*/ 2147483647 w 99"/>
                <a:gd name="T19" fmla="*/ 2147483647 h 99"/>
                <a:gd name="T20" fmla="*/ 2147483647 w 99"/>
                <a:gd name="T21" fmla="*/ 2147483647 h 99"/>
                <a:gd name="T22" fmla="*/ 2147483647 w 99"/>
                <a:gd name="T23" fmla="*/ 2147483647 h 99"/>
                <a:gd name="T24" fmla="*/ 2147483647 w 99"/>
                <a:gd name="T25" fmla="*/ 2147483647 h 99"/>
                <a:gd name="T26" fmla="*/ 2147483647 w 99"/>
                <a:gd name="T27" fmla="*/ 2147483647 h 99"/>
                <a:gd name="T28" fmla="*/ 2147483647 w 99"/>
                <a:gd name="T29" fmla="*/ 2147483647 h 99"/>
                <a:gd name="T30" fmla="*/ 2147483647 w 99"/>
                <a:gd name="T31" fmla="*/ 2147483647 h 99"/>
                <a:gd name="T32" fmla="*/ 2147483647 w 99"/>
                <a:gd name="T33" fmla="*/ 2147483647 h 99"/>
                <a:gd name="T34" fmla="*/ 0 w 99"/>
                <a:gd name="T35" fmla="*/ 2147483647 h 99"/>
                <a:gd name="T36" fmla="*/ 2147483647 w 99"/>
                <a:gd name="T37" fmla="*/ 2147483647 h 99"/>
                <a:gd name="T38" fmla="*/ 2147483647 w 99"/>
                <a:gd name="T39" fmla="*/ 2147483647 h 99"/>
                <a:gd name="T40" fmla="*/ 2147483647 w 99"/>
                <a:gd name="T41" fmla="*/ 2147483647 h 99"/>
                <a:gd name="T42" fmla="*/ 2147483647 w 99"/>
                <a:gd name="T43" fmla="*/ 2147483647 h 99"/>
                <a:gd name="T44" fmla="*/ 2147483647 w 99"/>
                <a:gd name="T45" fmla="*/ 2147483647 h 99"/>
                <a:gd name="T46" fmla="*/ 2147483647 w 99"/>
                <a:gd name="T47" fmla="*/ 0 h 99"/>
                <a:gd name="T48" fmla="*/ 2147483647 w 99"/>
                <a:gd name="T49" fmla="*/ 2147483647 h 99"/>
                <a:gd name="T50" fmla="*/ 2147483647 w 99"/>
                <a:gd name="T51" fmla="*/ 2147483647 h 99"/>
                <a:gd name="T52" fmla="*/ 2147483647 w 99"/>
                <a:gd name="T53" fmla="*/ 2147483647 h 99"/>
                <a:gd name="T54" fmla="*/ 2147483647 w 99"/>
                <a:gd name="T55" fmla="*/ 2147483647 h 99"/>
                <a:gd name="T56" fmla="*/ 2147483647 w 99"/>
                <a:gd name="T57" fmla="*/ 2147483647 h 99"/>
                <a:gd name="T58" fmla="*/ 2147483647 w 99"/>
                <a:gd name="T59" fmla="*/ 2147483647 h 99"/>
                <a:gd name="T60" fmla="*/ 2147483647 w 99"/>
                <a:gd name="T61" fmla="*/ 2147483647 h 99"/>
                <a:gd name="T62" fmla="*/ 2147483647 w 99"/>
                <a:gd name="T63" fmla="*/ 2147483647 h 99"/>
                <a:gd name="T64" fmla="*/ 2147483647 w 99"/>
                <a:gd name="T65" fmla="*/ 2147483647 h 99"/>
                <a:gd name="T66" fmla="*/ 2147483647 w 99"/>
                <a:gd name="T67" fmla="*/ 2147483647 h 99"/>
                <a:gd name="T68" fmla="*/ 2147483647 w 99"/>
                <a:gd name="T69" fmla="*/ 2147483647 h 99"/>
                <a:gd name="T70" fmla="*/ 2147483647 w 99"/>
                <a:gd name="T71" fmla="*/ 2147483647 h 99"/>
                <a:gd name="T72" fmla="*/ 2147483647 w 99"/>
                <a:gd name="T73" fmla="*/ 2147483647 h 99"/>
                <a:gd name="T74" fmla="*/ 2147483647 w 99"/>
                <a:gd name="T75" fmla="*/ 2147483647 h 99"/>
                <a:gd name="T76" fmla="*/ 2147483647 w 99"/>
                <a:gd name="T77" fmla="*/ 2147483647 h 99"/>
                <a:gd name="T78" fmla="*/ 2147483647 w 99"/>
                <a:gd name="T79" fmla="*/ 2147483647 h 99"/>
                <a:gd name="T80" fmla="*/ 2147483647 w 99"/>
                <a:gd name="T81" fmla="*/ 2147483647 h 99"/>
                <a:gd name="T82" fmla="*/ 2147483647 w 99"/>
                <a:gd name="T83" fmla="*/ 2147483647 h 99"/>
                <a:gd name="T84" fmla="*/ 2147483647 w 99"/>
                <a:gd name="T85" fmla="*/ 2147483647 h 9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endParaRPr>
            </a:p>
          </p:txBody>
        </p:sp>
        <p:sp>
          <p:nvSpPr>
            <p:cNvPr id="10" name="圆角矩形 9"/>
            <p:cNvSpPr/>
            <p:nvPr/>
          </p:nvSpPr>
          <p:spPr>
            <a:xfrm>
              <a:off x="6903720" y="2362906"/>
              <a:ext cx="1082040" cy="1082040"/>
            </a:xfrm>
            <a:prstGeom prst="round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grpSp>
        <p:nvGrpSpPr>
          <p:cNvPr id="11" name="组合 10"/>
          <p:cNvGrpSpPr>
            <a:grpSpLocks/>
          </p:cNvGrpSpPr>
          <p:nvPr/>
        </p:nvGrpSpPr>
        <p:grpSpPr bwMode="auto">
          <a:xfrm>
            <a:off x="5342258" y="1656921"/>
            <a:ext cx="3605213" cy="748491"/>
            <a:chOff x="6833347" y="934388"/>
            <a:chExt cx="3605244" cy="748047"/>
          </a:xfrm>
        </p:grpSpPr>
        <p:sp>
          <p:nvSpPr>
            <p:cNvPr id="12" name="文本框 11"/>
            <p:cNvSpPr txBox="1"/>
            <p:nvPr/>
          </p:nvSpPr>
          <p:spPr>
            <a:xfrm>
              <a:off x="6833347" y="934388"/>
              <a:ext cx="2425721" cy="461689"/>
            </a:xfrm>
            <a:prstGeom prst="rect">
              <a:avLst/>
            </a:prstGeom>
            <a:noFill/>
          </p:spPr>
          <p:txBody>
            <a:bodyPr>
              <a:spAutoFit/>
            </a:bodyPr>
            <a:lstStyle/>
            <a:p>
              <a:pPr eaLnBrk="1" fontAlgn="auto" hangingPunct="1">
                <a:spcBef>
                  <a:spcPts val="0"/>
                </a:spcBef>
                <a:spcAft>
                  <a:spcPts val="0"/>
                </a:spcAft>
                <a:defRPr/>
              </a:pPr>
              <a:r>
                <a:rPr lang="en-US" altLang="zh-CN" sz="2400" b="1" dirty="0" smtClean="0">
                  <a:solidFill>
                    <a:srgbClr val="FF0000"/>
                  </a:solidFill>
                  <a:latin typeface="微软雅黑" panose="020B0503020204020204" pitchFamily="34" charset="-122"/>
                  <a:ea typeface="微软雅黑" panose="020B0503020204020204" pitchFamily="34" charset="-122"/>
                  <a:cs typeface="Arial" panose="020B0604020202020204" pitchFamily="34" charset="0"/>
                </a:rPr>
                <a:t>KSP</a:t>
              </a:r>
              <a:r>
                <a:rPr lang="zh-CN" altLang="en-US" sz="2400" b="1" dirty="0" smtClean="0">
                  <a:solidFill>
                    <a:srgbClr val="FF0000"/>
                  </a:solidFill>
                  <a:latin typeface="微软雅黑" panose="020B0503020204020204" pitchFamily="34" charset="-122"/>
                  <a:ea typeface="微软雅黑" panose="020B0503020204020204" pitchFamily="34" charset="-122"/>
                  <a:cs typeface="Arial" panose="020B0604020202020204" pitchFamily="34" charset="0"/>
                </a:rPr>
                <a:t>算法</a:t>
              </a:r>
              <a:endParaRPr lang="zh-CN" altLang="en-US" sz="24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文本框 12"/>
            <p:cNvSpPr txBox="1"/>
            <p:nvPr/>
          </p:nvSpPr>
          <p:spPr bwMode="auto">
            <a:xfrm>
              <a:off x="6833347" y="1372278"/>
              <a:ext cx="3605244" cy="310157"/>
            </a:xfrm>
            <a:prstGeom prst="rect">
              <a:avLst/>
            </a:prstGeom>
            <a:noFill/>
          </p:spPr>
          <p:txBody>
            <a:bodyPr>
              <a:spAutoFit/>
            </a:bodyPr>
            <a:lstStyle/>
            <a:p>
              <a:pPr eaLnBrk="1" fontAlgn="auto" hangingPunct="1">
                <a:lnSpc>
                  <a:spcPts val="1700"/>
                </a:lnSpc>
                <a:spcBef>
                  <a:spcPts val="0"/>
                </a:spcBef>
                <a:spcAft>
                  <a:spcPts val="0"/>
                </a:spcAft>
                <a:defRPr/>
              </a:pPr>
              <a:r>
                <a:rPr lang="zh-CN" altLang="en-US" sz="1600" dirty="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计算</a:t>
              </a:r>
              <a:r>
                <a:rPr lang="zh-CN" altLang="en-US" sz="1600" dirty="0"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出</a:t>
              </a:r>
              <a:r>
                <a:rPr lang="en-US" altLang="zh-CN" sz="1600" dirty="0"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k</a:t>
              </a:r>
              <a:r>
                <a:rPr lang="zh-CN" altLang="en-US" sz="1600" dirty="0"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条最短路径。</a:t>
              </a:r>
              <a:endParaRPr lang="en-US" altLang="zh-CN" sz="1600" dirty="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4" name="直接连接符 13"/>
            <p:cNvCxnSpPr/>
            <p:nvPr/>
          </p:nvCxnSpPr>
          <p:spPr>
            <a:xfrm>
              <a:off x="6922248" y="1372278"/>
              <a:ext cx="1778015"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5" name="组合 14"/>
          <p:cNvGrpSpPr>
            <a:grpSpLocks/>
          </p:cNvGrpSpPr>
          <p:nvPr/>
        </p:nvGrpSpPr>
        <p:grpSpPr bwMode="auto">
          <a:xfrm>
            <a:off x="4648200" y="3363443"/>
            <a:ext cx="652464" cy="598958"/>
            <a:chOff x="6903720" y="3734349"/>
            <a:chExt cx="1082040" cy="1082040"/>
          </a:xfrm>
        </p:grpSpPr>
        <p:sp>
          <p:nvSpPr>
            <p:cNvPr id="16" name="Freeform 30"/>
            <p:cNvSpPr>
              <a:spLocks noEditPoints="1"/>
            </p:cNvSpPr>
            <p:nvPr/>
          </p:nvSpPr>
          <p:spPr bwMode="auto">
            <a:xfrm>
              <a:off x="7243469" y="4020744"/>
              <a:ext cx="402542" cy="529054"/>
            </a:xfrm>
            <a:custGeom>
              <a:avLst/>
              <a:gdLst>
                <a:gd name="T0" fmla="*/ 2147483647 w 74"/>
                <a:gd name="T1" fmla="*/ 0 h 97"/>
                <a:gd name="T2" fmla="*/ 2147483647 w 74"/>
                <a:gd name="T3" fmla="*/ 2147483647 h 97"/>
                <a:gd name="T4" fmla="*/ 2147483647 w 74"/>
                <a:gd name="T5" fmla="*/ 2147483647 h 97"/>
                <a:gd name="T6" fmla="*/ 2147483647 w 74"/>
                <a:gd name="T7" fmla="*/ 2147483647 h 97"/>
                <a:gd name="T8" fmla="*/ 2147483647 w 74"/>
                <a:gd name="T9" fmla="*/ 2147483647 h 97"/>
                <a:gd name="T10" fmla="*/ 2147483647 w 74"/>
                <a:gd name="T11" fmla="*/ 2147483647 h 97"/>
                <a:gd name="T12" fmla="*/ 2147483647 w 74"/>
                <a:gd name="T13" fmla="*/ 2147483647 h 97"/>
                <a:gd name="T14" fmla="*/ 2147483647 w 74"/>
                <a:gd name="T15" fmla="*/ 2147483647 h 97"/>
                <a:gd name="T16" fmla="*/ 2147483647 w 74"/>
                <a:gd name="T17" fmla="*/ 2147483647 h 97"/>
                <a:gd name="T18" fmla="*/ 2147483647 w 74"/>
                <a:gd name="T19" fmla="*/ 2147483647 h 97"/>
                <a:gd name="T20" fmla="*/ 2147483647 w 74"/>
                <a:gd name="T21" fmla="*/ 2147483647 h 97"/>
                <a:gd name="T22" fmla="*/ 2147483647 w 74"/>
                <a:gd name="T23" fmla="*/ 2147483647 h 97"/>
                <a:gd name="T24" fmla="*/ 2147483647 w 74"/>
                <a:gd name="T25" fmla="*/ 2147483647 h 97"/>
                <a:gd name="T26" fmla="*/ 2147483647 w 74"/>
                <a:gd name="T27" fmla="*/ 2147483647 h 97"/>
                <a:gd name="T28" fmla="*/ 2147483647 w 74"/>
                <a:gd name="T29" fmla="*/ 2147483647 h 97"/>
                <a:gd name="T30" fmla="*/ 0 w 74"/>
                <a:gd name="T31" fmla="*/ 2147483647 h 97"/>
                <a:gd name="T32" fmla="*/ 2147483647 w 74"/>
                <a:gd name="T33" fmla="*/ 2147483647 h 97"/>
                <a:gd name="T34" fmla="*/ 2147483647 w 74"/>
                <a:gd name="T35" fmla="*/ 0 h 97"/>
                <a:gd name="T36" fmla="*/ 2147483647 w 74"/>
                <a:gd name="T37" fmla="*/ 2147483647 h 97"/>
                <a:gd name="T38" fmla="*/ 2147483647 w 74"/>
                <a:gd name="T39" fmla="*/ 2147483647 h 97"/>
                <a:gd name="T40" fmla="*/ 2147483647 w 74"/>
                <a:gd name="T41" fmla="*/ 2147483647 h 97"/>
                <a:gd name="T42" fmla="*/ 2147483647 w 74"/>
                <a:gd name="T43" fmla="*/ 2147483647 h 97"/>
                <a:gd name="T44" fmla="*/ 2147483647 w 74"/>
                <a:gd name="T45" fmla="*/ 2147483647 h 97"/>
                <a:gd name="T46" fmla="*/ 2147483647 w 74"/>
                <a:gd name="T47" fmla="*/ 2147483647 h 97"/>
                <a:gd name="T48" fmla="*/ 2147483647 w 74"/>
                <a:gd name="T49" fmla="*/ 2147483647 h 97"/>
                <a:gd name="T50" fmla="*/ 2147483647 w 74"/>
                <a:gd name="T51" fmla="*/ 2147483647 h 97"/>
                <a:gd name="T52" fmla="*/ 2147483647 w 74"/>
                <a:gd name="T53" fmla="*/ 2147483647 h 97"/>
                <a:gd name="T54" fmla="*/ 2147483647 w 74"/>
                <a:gd name="T55" fmla="*/ 2147483647 h 97"/>
                <a:gd name="T56" fmla="*/ 2147483647 w 74"/>
                <a:gd name="T57" fmla="*/ 2147483647 h 97"/>
                <a:gd name="T58" fmla="*/ 2147483647 w 74"/>
                <a:gd name="T59" fmla="*/ 2147483647 h 97"/>
                <a:gd name="T60" fmla="*/ 2147483647 w 74"/>
                <a:gd name="T61" fmla="*/ 2147483647 h 97"/>
                <a:gd name="T62" fmla="*/ 2147483647 w 74"/>
                <a:gd name="T63" fmla="*/ 2147483647 h 97"/>
                <a:gd name="T64" fmla="*/ 2147483647 w 74"/>
                <a:gd name="T65" fmla="*/ 2147483647 h 97"/>
                <a:gd name="T66" fmla="*/ 2147483647 w 74"/>
                <a:gd name="T67" fmla="*/ 2147483647 h 97"/>
                <a:gd name="T68" fmla="*/ 2147483647 w 74"/>
                <a:gd name="T69" fmla="*/ 2147483647 h 97"/>
                <a:gd name="T70" fmla="*/ 2147483647 w 74"/>
                <a:gd name="T71" fmla="*/ 2147483647 h 97"/>
                <a:gd name="T72" fmla="*/ 2147483647 w 74"/>
                <a:gd name="T73" fmla="*/ 2147483647 h 97"/>
                <a:gd name="T74" fmla="*/ 2147483647 w 74"/>
                <a:gd name="T75" fmla="*/ 2147483647 h 97"/>
                <a:gd name="T76" fmla="*/ 2147483647 w 74"/>
                <a:gd name="T77" fmla="*/ 2147483647 h 97"/>
                <a:gd name="T78" fmla="*/ 2147483647 w 74"/>
                <a:gd name="T79" fmla="*/ 2147483647 h 97"/>
                <a:gd name="T80" fmla="*/ 2147483647 w 74"/>
                <a:gd name="T81" fmla="*/ 2147483647 h 97"/>
                <a:gd name="T82" fmla="*/ 2147483647 w 74"/>
                <a:gd name="T83" fmla="*/ 2147483647 h 97"/>
                <a:gd name="T84" fmla="*/ 2147483647 w 74"/>
                <a:gd name="T85" fmla="*/ 2147483647 h 97"/>
                <a:gd name="T86" fmla="*/ 2147483647 w 74"/>
                <a:gd name="T87" fmla="*/ 2147483647 h 97"/>
                <a:gd name="T88" fmla="*/ 2147483647 w 74"/>
                <a:gd name="T89" fmla="*/ 2147483647 h 97"/>
                <a:gd name="T90" fmla="*/ 2147483647 w 74"/>
                <a:gd name="T91" fmla="*/ 2147483647 h 97"/>
                <a:gd name="T92" fmla="*/ 2147483647 w 74"/>
                <a:gd name="T93" fmla="*/ 2147483647 h 97"/>
                <a:gd name="T94" fmla="*/ 2147483647 w 74"/>
                <a:gd name="T95" fmla="*/ 2147483647 h 97"/>
                <a:gd name="T96" fmla="*/ 2147483647 w 74"/>
                <a:gd name="T97" fmla="*/ 2147483647 h 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endParaRPr>
            </a:p>
          </p:txBody>
        </p:sp>
        <p:sp>
          <p:nvSpPr>
            <p:cNvPr id="17" name="圆角矩形 16"/>
            <p:cNvSpPr/>
            <p:nvPr/>
          </p:nvSpPr>
          <p:spPr>
            <a:xfrm>
              <a:off x="6903720" y="3734349"/>
              <a:ext cx="1082040" cy="1082040"/>
            </a:xfrm>
            <a:prstGeom prst="round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grpSp>
        <p:nvGrpSpPr>
          <p:cNvPr id="18" name="组合 17"/>
          <p:cNvGrpSpPr>
            <a:grpSpLocks/>
          </p:cNvGrpSpPr>
          <p:nvPr/>
        </p:nvGrpSpPr>
        <p:grpSpPr bwMode="auto">
          <a:xfrm>
            <a:off x="5431158" y="3317016"/>
            <a:ext cx="3605213" cy="966501"/>
            <a:chOff x="6833347" y="934388"/>
            <a:chExt cx="3605244" cy="965926"/>
          </a:xfrm>
        </p:grpSpPr>
        <p:sp>
          <p:nvSpPr>
            <p:cNvPr id="19" name="文本框 18"/>
            <p:cNvSpPr txBox="1"/>
            <p:nvPr/>
          </p:nvSpPr>
          <p:spPr>
            <a:xfrm>
              <a:off x="6833347" y="934388"/>
              <a:ext cx="2425721" cy="461689"/>
            </a:xfrm>
            <a:prstGeom prst="rect">
              <a:avLst/>
            </a:prstGeom>
            <a:noFill/>
          </p:spPr>
          <p:txBody>
            <a:bodyPr>
              <a:spAutoFit/>
            </a:bodyPr>
            <a:lstStyle/>
            <a:p>
              <a:pPr eaLnBrk="1" fontAlgn="auto" hangingPunct="1">
                <a:spcBef>
                  <a:spcPts val="0"/>
                </a:spcBef>
                <a:spcAft>
                  <a:spcPts val="0"/>
                </a:spcAft>
                <a:defRPr/>
              </a:pPr>
              <a:r>
                <a:rPr lang="zh-CN" altLang="en-US" sz="2400" b="1" dirty="0" smtClean="0">
                  <a:solidFill>
                    <a:srgbClr val="FF0000"/>
                  </a:solidFill>
                  <a:latin typeface="微软雅黑" panose="020B0503020204020204" pitchFamily="34" charset="-122"/>
                  <a:ea typeface="微软雅黑" panose="020B0503020204020204" pitchFamily="34" charset="-122"/>
                  <a:cs typeface="Arial" panose="020B0604020202020204" pitchFamily="34" charset="0"/>
                </a:rPr>
                <a:t>时延探测</a:t>
              </a:r>
              <a:endParaRPr lang="zh-CN" altLang="en-US" sz="24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文本框 19"/>
            <p:cNvSpPr txBox="1"/>
            <p:nvPr/>
          </p:nvSpPr>
          <p:spPr bwMode="auto">
            <a:xfrm>
              <a:off x="6833347" y="1372278"/>
              <a:ext cx="3605244" cy="528036"/>
            </a:xfrm>
            <a:prstGeom prst="rect">
              <a:avLst/>
            </a:prstGeom>
            <a:noFill/>
          </p:spPr>
          <p:txBody>
            <a:bodyPr>
              <a:spAutoFit/>
            </a:bodyPr>
            <a:lstStyle/>
            <a:p>
              <a:pPr eaLnBrk="1" fontAlgn="auto" hangingPunct="1">
                <a:lnSpc>
                  <a:spcPts val="1700"/>
                </a:lnSpc>
                <a:spcBef>
                  <a:spcPts val="0"/>
                </a:spcBef>
                <a:spcAft>
                  <a:spcPts val="0"/>
                </a:spcAft>
                <a:defRPr/>
              </a:pPr>
              <a:r>
                <a:rPr lang="zh-CN" altLang="en-US" sz="1600" dirty="0" smtClean="0">
                  <a:latin typeface="微软雅黑" panose="020B0503020204020204" pitchFamily="34" charset="-122"/>
                  <a:ea typeface="微软雅黑" panose="020B0503020204020204" pitchFamily="34" charset="-122"/>
                </a:rPr>
                <a:t>链路</a:t>
              </a:r>
              <a:r>
                <a:rPr lang="zh-CN" altLang="en-US" sz="1600" dirty="0">
                  <a:latin typeface="微软雅黑" panose="020B0503020204020204" pitchFamily="34" charset="-122"/>
                  <a:ea typeface="微软雅黑" panose="020B0503020204020204" pitchFamily="34" charset="-122"/>
                </a:rPr>
                <a:t>的前向后向平均时延</a:t>
              </a:r>
              <a:r>
                <a:rPr lang="en-US" altLang="zh-CN" sz="1600" dirty="0">
                  <a:latin typeface="微软雅黑" panose="020B0503020204020204" pitchFamily="34" charset="-122"/>
                  <a:ea typeface="微软雅黑" panose="020B0503020204020204" pitchFamily="34" charset="-122"/>
                </a:rPr>
                <a:t>T=</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T1+T2-Ta-Tb</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a:t>
              </a:r>
              <a:endParaRPr lang="en-US" altLang="zh-CN" sz="1600" dirty="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1" name="直接连接符 20"/>
            <p:cNvCxnSpPr/>
            <p:nvPr/>
          </p:nvCxnSpPr>
          <p:spPr>
            <a:xfrm>
              <a:off x="6922248" y="1372278"/>
              <a:ext cx="1778015"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22" name="组合 21"/>
          <p:cNvGrpSpPr>
            <a:grpSpLocks/>
          </p:cNvGrpSpPr>
          <p:nvPr/>
        </p:nvGrpSpPr>
        <p:grpSpPr bwMode="auto">
          <a:xfrm>
            <a:off x="4648201" y="5018384"/>
            <a:ext cx="652461" cy="658767"/>
            <a:chOff x="6903720" y="5105793"/>
            <a:chExt cx="1082040" cy="1082040"/>
          </a:xfrm>
        </p:grpSpPr>
        <p:sp>
          <p:nvSpPr>
            <p:cNvPr id="23" name="Freeform 71"/>
            <p:cNvSpPr>
              <a:spLocks noEditPoints="1"/>
            </p:cNvSpPr>
            <p:nvPr/>
          </p:nvSpPr>
          <p:spPr bwMode="auto">
            <a:xfrm>
              <a:off x="7189414" y="5376535"/>
              <a:ext cx="510652" cy="540555"/>
            </a:xfrm>
            <a:custGeom>
              <a:avLst/>
              <a:gdLst>
                <a:gd name="T0" fmla="*/ 2147483647 w 222"/>
                <a:gd name="T1" fmla="*/ 2147483647 h 235"/>
                <a:gd name="T2" fmla="*/ 2147483647 w 222"/>
                <a:gd name="T3" fmla="*/ 2147483647 h 235"/>
                <a:gd name="T4" fmla="*/ 2147483647 w 222"/>
                <a:gd name="T5" fmla="*/ 2147483647 h 235"/>
                <a:gd name="T6" fmla="*/ 2147483647 w 222"/>
                <a:gd name="T7" fmla="*/ 2147483647 h 235"/>
                <a:gd name="T8" fmla="*/ 2147483647 w 222"/>
                <a:gd name="T9" fmla="*/ 2147483647 h 235"/>
                <a:gd name="T10" fmla="*/ 2147483647 w 222"/>
                <a:gd name="T11" fmla="*/ 2147483647 h 235"/>
                <a:gd name="T12" fmla="*/ 2147483647 w 222"/>
                <a:gd name="T13" fmla="*/ 2147483647 h 235"/>
                <a:gd name="T14" fmla="*/ 2147483647 w 222"/>
                <a:gd name="T15" fmla="*/ 2147483647 h 235"/>
                <a:gd name="T16" fmla="*/ 2147483647 w 222"/>
                <a:gd name="T17" fmla="*/ 2147483647 h 235"/>
                <a:gd name="T18" fmla="*/ 2147483647 w 222"/>
                <a:gd name="T19" fmla="*/ 2147483647 h 235"/>
                <a:gd name="T20" fmla="*/ 2147483647 w 222"/>
                <a:gd name="T21" fmla="*/ 2147483647 h 235"/>
                <a:gd name="T22" fmla="*/ 2147483647 w 222"/>
                <a:gd name="T23" fmla="*/ 2147483647 h 235"/>
                <a:gd name="T24" fmla="*/ 2147483647 w 222"/>
                <a:gd name="T25" fmla="*/ 2147483647 h 235"/>
                <a:gd name="T26" fmla="*/ 2147483647 w 222"/>
                <a:gd name="T27" fmla="*/ 0 h 235"/>
                <a:gd name="T28" fmla="*/ 2147483647 w 222"/>
                <a:gd name="T29" fmla="*/ 0 h 235"/>
                <a:gd name="T30" fmla="*/ 2147483647 w 222"/>
                <a:gd name="T31" fmla="*/ 2147483647 h 235"/>
                <a:gd name="T32" fmla="*/ 2147483647 w 222"/>
                <a:gd name="T33" fmla="*/ 2147483647 h 235"/>
                <a:gd name="T34" fmla="*/ 2147483647 w 222"/>
                <a:gd name="T35" fmla="*/ 2147483647 h 235"/>
                <a:gd name="T36" fmla="*/ 2147483647 w 222"/>
                <a:gd name="T37" fmla="*/ 2147483647 h 235"/>
                <a:gd name="T38" fmla="*/ 2147483647 w 222"/>
                <a:gd name="T39" fmla="*/ 2147483647 h 235"/>
                <a:gd name="T40" fmla="*/ 2147483647 w 222"/>
                <a:gd name="T41" fmla="*/ 2147483647 h 235"/>
                <a:gd name="T42" fmla="*/ 2147483647 w 222"/>
                <a:gd name="T43" fmla="*/ 2147483647 h 235"/>
                <a:gd name="T44" fmla="*/ 0 w 222"/>
                <a:gd name="T45" fmla="*/ 2147483647 h 235"/>
                <a:gd name="T46" fmla="*/ 0 w 222"/>
                <a:gd name="T47" fmla="*/ 2147483647 h 235"/>
                <a:gd name="T48" fmla="*/ 2147483647 w 222"/>
                <a:gd name="T49" fmla="*/ 2147483647 h 235"/>
                <a:gd name="T50" fmla="*/ 2147483647 w 222"/>
                <a:gd name="T51" fmla="*/ 2147483647 h 235"/>
                <a:gd name="T52" fmla="*/ 2147483647 w 222"/>
                <a:gd name="T53" fmla="*/ 2147483647 h 235"/>
                <a:gd name="T54" fmla="*/ 2147483647 w 222"/>
                <a:gd name="T55" fmla="*/ 2147483647 h 235"/>
                <a:gd name="T56" fmla="*/ 2147483647 w 222"/>
                <a:gd name="T57" fmla="*/ 2147483647 h 235"/>
                <a:gd name="T58" fmla="*/ 2147483647 w 222"/>
                <a:gd name="T59" fmla="*/ 2147483647 h 235"/>
                <a:gd name="T60" fmla="*/ 2147483647 w 222"/>
                <a:gd name="T61" fmla="*/ 2147483647 h 235"/>
                <a:gd name="T62" fmla="*/ 2147483647 w 222"/>
                <a:gd name="T63" fmla="*/ 2147483647 h 235"/>
                <a:gd name="T64" fmla="*/ 2147483647 w 222"/>
                <a:gd name="T65" fmla="*/ 2147483647 h 235"/>
                <a:gd name="T66" fmla="*/ 2147483647 w 222"/>
                <a:gd name="T67" fmla="*/ 2147483647 h 235"/>
                <a:gd name="T68" fmla="*/ 2147483647 w 222"/>
                <a:gd name="T69" fmla="*/ 2147483647 h 235"/>
                <a:gd name="T70" fmla="*/ 2147483647 w 222"/>
                <a:gd name="T71" fmla="*/ 2147483647 h 235"/>
                <a:gd name="T72" fmla="*/ 2147483647 w 222"/>
                <a:gd name="T73" fmla="*/ 2147483647 h 235"/>
                <a:gd name="T74" fmla="*/ 2147483647 w 222"/>
                <a:gd name="T75" fmla="*/ 2147483647 h 235"/>
                <a:gd name="T76" fmla="*/ 2147483647 w 222"/>
                <a:gd name="T77" fmla="*/ 2147483647 h 235"/>
                <a:gd name="T78" fmla="*/ 2147483647 w 222"/>
                <a:gd name="T79" fmla="*/ 2147483647 h 235"/>
                <a:gd name="T80" fmla="*/ 2147483647 w 222"/>
                <a:gd name="T81" fmla="*/ 2147483647 h 23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22" h="235">
                  <a:moveTo>
                    <a:pt x="151" y="19"/>
                  </a:moveTo>
                  <a:lnTo>
                    <a:pt x="170" y="29"/>
                  </a:lnTo>
                  <a:lnTo>
                    <a:pt x="203" y="19"/>
                  </a:lnTo>
                  <a:lnTo>
                    <a:pt x="182" y="7"/>
                  </a:lnTo>
                  <a:lnTo>
                    <a:pt x="151" y="19"/>
                  </a:lnTo>
                  <a:close/>
                  <a:moveTo>
                    <a:pt x="31" y="171"/>
                  </a:moveTo>
                  <a:lnTo>
                    <a:pt x="7" y="159"/>
                  </a:lnTo>
                  <a:lnTo>
                    <a:pt x="7" y="211"/>
                  </a:lnTo>
                  <a:lnTo>
                    <a:pt x="31" y="223"/>
                  </a:lnTo>
                  <a:lnTo>
                    <a:pt x="31" y="171"/>
                  </a:lnTo>
                  <a:close/>
                  <a:moveTo>
                    <a:pt x="87" y="104"/>
                  </a:moveTo>
                  <a:lnTo>
                    <a:pt x="109" y="114"/>
                  </a:lnTo>
                  <a:lnTo>
                    <a:pt x="137" y="102"/>
                  </a:lnTo>
                  <a:lnTo>
                    <a:pt x="116" y="93"/>
                  </a:lnTo>
                  <a:lnTo>
                    <a:pt x="87" y="104"/>
                  </a:lnTo>
                  <a:close/>
                  <a:moveTo>
                    <a:pt x="68" y="102"/>
                  </a:moveTo>
                  <a:lnTo>
                    <a:pt x="76" y="100"/>
                  </a:lnTo>
                  <a:lnTo>
                    <a:pt x="116" y="83"/>
                  </a:lnTo>
                  <a:lnTo>
                    <a:pt x="118" y="83"/>
                  </a:lnTo>
                  <a:lnTo>
                    <a:pt x="132" y="90"/>
                  </a:lnTo>
                  <a:lnTo>
                    <a:pt x="132" y="24"/>
                  </a:lnTo>
                  <a:lnTo>
                    <a:pt x="132" y="19"/>
                  </a:lnTo>
                  <a:lnTo>
                    <a:pt x="139" y="14"/>
                  </a:lnTo>
                  <a:lnTo>
                    <a:pt x="180"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close/>
                  <a:moveTo>
                    <a:pt x="139" y="95"/>
                  </a:moveTo>
                  <a:lnTo>
                    <a:pt x="149" y="100"/>
                  </a:lnTo>
                  <a:lnTo>
                    <a:pt x="158" y="102"/>
                  </a:lnTo>
                  <a:lnTo>
                    <a:pt x="158" y="171"/>
                  </a:lnTo>
                  <a:lnTo>
                    <a:pt x="165" y="175"/>
                  </a:lnTo>
                  <a:lnTo>
                    <a:pt x="165" y="43"/>
                  </a:lnTo>
                  <a:lnTo>
                    <a:pt x="139" y="31"/>
                  </a:lnTo>
                  <a:lnTo>
                    <a:pt x="139" y="95"/>
                  </a:lnTo>
                  <a:close/>
                  <a:moveTo>
                    <a:pt x="19" y="149"/>
                  </a:moveTo>
                  <a:lnTo>
                    <a:pt x="38" y="159"/>
                  </a:lnTo>
                  <a:lnTo>
                    <a:pt x="71" y="147"/>
                  </a:lnTo>
                  <a:lnTo>
                    <a:pt x="47" y="138"/>
                  </a:lnTo>
                  <a:lnTo>
                    <a:pt x="19" y="149"/>
                  </a:lnTo>
                  <a:close/>
                  <a:moveTo>
                    <a:pt x="173" y="38"/>
                  </a:moveTo>
                  <a:lnTo>
                    <a:pt x="173" y="36"/>
                  </a:lnTo>
                  <a:lnTo>
                    <a:pt x="173" y="38"/>
                  </a:lnTo>
                  <a:close/>
                </a:path>
              </a:pathLst>
            </a:custGeom>
            <a:solidFill>
              <a:srgbClr val="0448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endParaRPr>
            </a:p>
          </p:txBody>
        </p:sp>
        <p:sp>
          <p:nvSpPr>
            <p:cNvPr id="24" name="圆角矩形 23"/>
            <p:cNvSpPr/>
            <p:nvPr/>
          </p:nvSpPr>
          <p:spPr>
            <a:xfrm>
              <a:off x="6903720" y="5105793"/>
              <a:ext cx="1082040" cy="1082040"/>
            </a:xfrm>
            <a:prstGeom prst="round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grpSp>
        <p:nvGrpSpPr>
          <p:cNvPr id="25" name="组合 24"/>
          <p:cNvGrpSpPr>
            <a:grpSpLocks/>
          </p:cNvGrpSpPr>
          <p:nvPr/>
        </p:nvGrpSpPr>
        <p:grpSpPr bwMode="auto">
          <a:xfrm>
            <a:off x="5342258" y="4941359"/>
            <a:ext cx="3605213" cy="748492"/>
            <a:chOff x="6833347" y="934388"/>
            <a:chExt cx="3605244" cy="748047"/>
          </a:xfrm>
        </p:grpSpPr>
        <p:sp>
          <p:nvSpPr>
            <p:cNvPr id="26" name="文本框 25"/>
            <p:cNvSpPr txBox="1"/>
            <p:nvPr/>
          </p:nvSpPr>
          <p:spPr>
            <a:xfrm>
              <a:off x="6833347" y="934388"/>
              <a:ext cx="2425721" cy="461689"/>
            </a:xfrm>
            <a:prstGeom prst="rect">
              <a:avLst/>
            </a:prstGeom>
            <a:noFill/>
          </p:spPr>
          <p:txBody>
            <a:bodyPr>
              <a:spAutoFit/>
            </a:bodyPr>
            <a:lstStyle/>
            <a:p>
              <a:pPr eaLnBrk="1" fontAlgn="auto" hangingPunct="1">
                <a:spcBef>
                  <a:spcPts val="0"/>
                </a:spcBef>
                <a:spcAft>
                  <a:spcPts val="0"/>
                </a:spcAft>
                <a:defRPr/>
              </a:pPr>
              <a:r>
                <a:rPr lang="zh-CN" altLang="en-US" sz="2400" b="1" dirty="0" smtClean="0">
                  <a:solidFill>
                    <a:srgbClr val="FF0000"/>
                  </a:solidFill>
                  <a:latin typeface="微软雅黑" panose="020B0503020204020204" pitchFamily="34" charset="-122"/>
                  <a:ea typeface="微软雅黑" panose="020B0503020204020204" pitchFamily="34" charset="-122"/>
                  <a:cs typeface="Arial" panose="020B0604020202020204" pitchFamily="34" charset="0"/>
                </a:rPr>
                <a:t>带宽监控</a:t>
              </a:r>
              <a:endParaRPr lang="zh-CN" altLang="en-US" sz="24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7" name="文本框 26"/>
            <p:cNvSpPr txBox="1"/>
            <p:nvPr/>
          </p:nvSpPr>
          <p:spPr bwMode="auto">
            <a:xfrm>
              <a:off x="6833347" y="1372278"/>
              <a:ext cx="3605244" cy="310157"/>
            </a:xfrm>
            <a:prstGeom prst="rect">
              <a:avLst/>
            </a:prstGeom>
            <a:noFill/>
          </p:spPr>
          <p:txBody>
            <a:bodyPr>
              <a:spAutoFit/>
            </a:bodyPr>
            <a:lstStyle/>
            <a:p>
              <a:pPr eaLnBrk="1" fontAlgn="auto" hangingPunct="1">
                <a:lnSpc>
                  <a:spcPts val="1700"/>
                </a:lnSpc>
                <a:spcBef>
                  <a:spcPts val="0"/>
                </a:spcBef>
                <a:spcAft>
                  <a:spcPts val="0"/>
                </a:spcAft>
                <a:defRPr/>
              </a:pPr>
              <a:r>
                <a:rPr lang="zh-CN" altLang="en-US" sz="1600" dirty="0"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通过</a:t>
              </a:r>
              <a:r>
                <a:rPr lang="en-US" altLang="zh-CN" sz="1600" dirty="0" err="1"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OpenFlow</a:t>
              </a:r>
              <a:r>
                <a:rPr lang="zh-CN" altLang="en-US" sz="1600" dirty="0"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协议获取带宽。</a:t>
              </a:r>
              <a:endParaRPr lang="en-US" altLang="zh-CN" sz="1600" dirty="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8" name="直接连接符 27"/>
            <p:cNvCxnSpPr/>
            <p:nvPr/>
          </p:nvCxnSpPr>
          <p:spPr>
            <a:xfrm>
              <a:off x="6922248" y="1372278"/>
              <a:ext cx="1778015"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4424599" y="1636788"/>
            <a:ext cx="20697" cy="4487919"/>
          </a:xfrm>
          <a:prstGeom prst="line">
            <a:avLst/>
          </a:prstGeom>
          <a:ln>
            <a:solidFill>
              <a:srgbClr val="01559D"/>
            </a:solidFill>
            <a:prstDash val="lgDashDotDot"/>
            <a:headEnd type="stealth"/>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6565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仿真实验</a:t>
            </a:r>
            <a:r>
              <a:rPr lang="en-US" altLang="zh-CN" dirty="0" smtClean="0"/>
              <a:t>—</a:t>
            </a:r>
            <a:r>
              <a:rPr lang="zh-CN" altLang="en-US" dirty="0" smtClean="0"/>
              <a:t>实验验证</a:t>
            </a:r>
            <a:r>
              <a:rPr lang="en-US" altLang="zh-CN" dirty="0" smtClean="0"/>
              <a:t>(3/3)</a:t>
            </a:r>
            <a:endParaRPr lang="zh-CN" altLang="en-US" dirty="0"/>
          </a:p>
        </p:txBody>
      </p:sp>
      <p:sp>
        <p:nvSpPr>
          <p:cNvPr id="3" name="内容占位符 2"/>
          <p:cNvSpPr>
            <a:spLocks noGrp="1"/>
          </p:cNvSpPr>
          <p:nvPr>
            <p:ph idx="1"/>
          </p:nvPr>
        </p:nvSpPr>
        <p:spPr/>
        <p:txBody>
          <a:bodyPr/>
          <a:lstStyle/>
          <a:p>
            <a:r>
              <a:rPr lang="zh-CN" altLang="en-US" dirty="0" smtClean="0"/>
              <a:t>回溯路径结果</a:t>
            </a:r>
            <a:endParaRPr lang="zh-CN" altLang="en-US" dirty="0"/>
          </a:p>
        </p:txBody>
      </p:sp>
      <p:sp>
        <p:nvSpPr>
          <p:cNvPr id="4" name="页脚占位符 3"/>
          <p:cNvSpPr>
            <a:spLocks noGrp="1"/>
          </p:cNvSpPr>
          <p:nvPr>
            <p:ph type="ftr" sz="quarter" idx="10"/>
          </p:nvPr>
        </p:nvSpPr>
        <p:spPr/>
        <p:txBody>
          <a:bodyPr/>
          <a:lstStyle/>
          <a:p>
            <a:pPr>
              <a:defRPr/>
            </a:pPr>
            <a:r>
              <a:rPr lang="zh-CN" altLang="en-US" smtClean="0"/>
              <a:t>武汉大学计算机学院</a:t>
            </a:r>
            <a:endParaRPr lang="zh-CN" altLang="en-US" dirty="0"/>
          </a:p>
        </p:txBody>
      </p:sp>
      <p:cxnSp>
        <p:nvCxnSpPr>
          <p:cNvPr id="19" name="直接连接符 18"/>
          <p:cNvCxnSpPr/>
          <p:nvPr/>
        </p:nvCxnSpPr>
        <p:spPr>
          <a:xfrm>
            <a:off x="4147806" y="1510041"/>
            <a:ext cx="3714" cy="4550593"/>
          </a:xfrm>
          <a:prstGeom prst="line">
            <a:avLst/>
          </a:prstGeom>
          <a:ln>
            <a:headEnd type="stealth"/>
            <a:tailEnd type="stealth"/>
          </a:ln>
        </p:spPr>
        <p:style>
          <a:lnRef idx="1">
            <a:schemeClr val="accent2"/>
          </a:lnRef>
          <a:fillRef idx="0">
            <a:schemeClr val="accent2"/>
          </a:fillRef>
          <a:effectRef idx="0">
            <a:schemeClr val="accent2"/>
          </a:effectRef>
          <a:fontRef idx="minor">
            <a:schemeClr val="tx1"/>
          </a:fontRef>
        </p:style>
      </p:cxnSp>
      <p:pic>
        <p:nvPicPr>
          <p:cNvPr id="21" name="图片 20"/>
          <p:cNvPicPr>
            <a:picLocks noChangeAspect="1"/>
          </p:cNvPicPr>
          <p:nvPr/>
        </p:nvPicPr>
        <p:blipFill>
          <a:blip r:embed="rId3"/>
          <a:stretch>
            <a:fillRect/>
          </a:stretch>
        </p:blipFill>
        <p:spPr>
          <a:xfrm>
            <a:off x="4453740" y="1904032"/>
            <a:ext cx="4233060" cy="4167112"/>
          </a:xfrm>
          <a:prstGeom prst="rect">
            <a:avLst/>
          </a:prstGeom>
        </p:spPr>
      </p:pic>
      <p:grpSp>
        <p:nvGrpSpPr>
          <p:cNvPr id="26" name="组合 25"/>
          <p:cNvGrpSpPr/>
          <p:nvPr/>
        </p:nvGrpSpPr>
        <p:grpSpPr>
          <a:xfrm>
            <a:off x="285840" y="2235893"/>
            <a:ext cx="3692463" cy="3808975"/>
            <a:chOff x="609599" y="1641700"/>
            <a:chExt cx="4480760" cy="4218495"/>
          </a:xfrm>
        </p:grpSpPr>
        <p:pic>
          <p:nvPicPr>
            <p:cNvPr id="22" name="图片 21"/>
            <p:cNvPicPr>
              <a:picLocks noChangeAspect="1"/>
            </p:cNvPicPr>
            <p:nvPr/>
          </p:nvPicPr>
          <p:blipFill>
            <a:blip r:embed="rId4"/>
            <a:stretch>
              <a:fillRect/>
            </a:stretch>
          </p:blipFill>
          <p:spPr>
            <a:xfrm>
              <a:off x="609599" y="1641700"/>
              <a:ext cx="4471103" cy="1622344"/>
            </a:xfrm>
            <a:prstGeom prst="rect">
              <a:avLst/>
            </a:prstGeom>
          </p:spPr>
        </p:pic>
        <p:pic>
          <p:nvPicPr>
            <p:cNvPr id="23" name="图片 22"/>
            <p:cNvPicPr>
              <a:picLocks noChangeAspect="1"/>
            </p:cNvPicPr>
            <p:nvPr/>
          </p:nvPicPr>
          <p:blipFill>
            <a:blip r:embed="rId5"/>
            <a:stretch>
              <a:fillRect/>
            </a:stretch>
          </p:blipFill>
          <p:spPr>
            <a:xfrm>
              <a:off x="609599" y="3223948"/>
              <a:ext cx="4480759" cy="1718912"/>
            </a:xfrm>
            <a:prstGeom prst="rect">
              <a:avLst/>
            </a:prstGeom>
          </p:spPr>
        </p:pic>
        <p:pic>
          <p:nvPicPr>
            <p:cNvPr id="24" name="图片 23"/>
            <p:cNvPicPr>
              <a:picLocks noChangeAspect="1"/>
            </p:cNvPicPr>
            <p:nvPr/>
          </p:nvPicPr>
          <p:blipFill>
            <a:blip r:embed="rId6"/>
            <a:stretch>
              <a:fillRect/>
            </a:stretch>
          </p:blipFill>
          <p:spPr>
            <a:xfrm>
              <a:off x="609599" y="4933141"/>
              <a:ext cx="4480760" cy="927054"/>
            </a:xfrm>
            <a:prstGeom prst="rect">
              <a:avLst/>
            </a:prstGeom>
          </p:spPr>
        </p:pic>
      </p:grpSp>
      <p:sp>
        <p:nvSpPr>
          <p:cNvPr id="28" name="圆角矩形标注 27"/>
          <p:cNvSpPr/>
          <p:nvPr/>
        </p:nvSpPr>
        <p:spPr>
          <a:xfrm>
            <a:off x="2749854" y="2359507"/>
            <a:ext cx="1379557" cy="533400"/>
          </a:xfrm>
          <a:prstGeom prst="wedgeRoundRectCallout">
            <a:avLst>
              <a:gd name="adj1" fmla="val -45354"/>
              <a:gd name="adj2" fmla="val 131466"/>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800" dirty="0" smtClean="0"/>
              <a:t>全局控制器</a:t>
            </a:r>
            <a:endParaRPr lang="zh-CN" altLang="en-US" sz="1800" dirty="0"/>
          </a:p>
        </p:txBody>
      </p:sp>
      <p:sp>
        <p:nvSpPr>
          <p:cNvPr id="29" name="圆角矩形标注 28"/>
          <p:cNvSpPr/>
          <p:nvPr/>
        </p:nvSpPr>
        <p:spPr>
          <a:xfrm>
            <a:off x="2749855" y="3920877"/>
            <a:ext cx="1397950" cy="533400"/>
          </a:xfrm>
          <a:prstGeom prst="wedgeRoundRectCallout">
            <a:avLst>
              <a:gd name="adj1" fmla="val -53017"/>
              <a:gd name="adj2" fmla="val 117672"/>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800" dirty="0"/>
              <a:t>边缘控制器</a:t>
            </a:r>
          </a:p>
        </p:txBody>
      </p:sp>
      <p:sp>
        <p:nvSpPr>
          <p:cNvPr id="30" name="圆角矩形标注 29"/>
          <p:cNvSpPr/>
          <p:nvPr/>
        </p:nvSpPr>
        <p:spPr>
          <a:xfrm>
            <a:off x="2757812" y="5133008"/>
            <a:ext cx="1371600" cy="533400"/>
          </a:xfrm>
          <a:prstGeom prst="wedgeRoundRectCallout">
            <a:avLst>
              <a:gd name="adj1" fmla="val -57615"/>
              <a:gd name="adj2" fmla="val 86145"/>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800" dirty="0" smtClean="0"/>
              <a:t>网络拓扑</a:t>
            </a:r>
            <a:endParaRPr lang="zh-CN" altLang="en-US" sz="1800" dirty="0"/>
          </a:p>
        </p:txBody>
      </p:sp>
      <p:sp>
        <p:nvSpPr>
          <p:cNvPr id="31" name="圆角矩形标注 30"/>
          <p:cNvSpPr/>
          <p:nvPr/>
        </p:nvSpPr>
        <p:spPr>
          <a:xfrm>
            <a:off x="6776460" y="3131141"/>
            <a:ext cx="1757940" cy="533400"/>
          </a:xfrm>
          <a:prstGeom prst="wedgeRoundRectCallout">
            <a:avLst>
              <a:gd name="adj1" fmla="val -56108"/>
              <a:gd name="adj2" fmla="val 153141"/>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800" dirty="0" smtClean="0"/>
              <a:t>边缘路由器回溯路径结果</a:t>
            </a:r>
            <a:endParaRPr lang="zh-CN" altLang="en-US" sz="1800" dirty="0"/>
          </a:p>
        </p:txBody>
      </p:sp>
    </p:spTree>
    <p:extLst>
      <p:ext uri="{BB962C8B-B14F-4D97-AF65-F5344CB8AC3E}">
        <p14:creationId xmlns:p14="http://schemas.microsoft.com/office/powerpoint/2010/main" val="27062514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立方体 2"/>
          <p:cNvSpPr/>
          <p:nvPr/>
        </p:nvSpPr>
        <p:spPr>
          <a:xfrm>
            <a:off x="1206952" y="3686578"/>
            <a:ext cx="2819400" cy="2262982"/>
          </a:xfrm>
          <a:prstGeom prst="cub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92162" name="Rectangle 2"/>
          <p:cNvSpPr>
            <a:spLocks noGrp="1" noChangeArrowheads="1"/>
          </p:cNvSpPr>
          <p:nvPr>
            <p:ph type="title" idx="4294967295"/>
          </p:nvPr>
        </p:nvSpPr>
        <p:spPr>
          <a:xfrm>
            <a:off x="0" y="0"/>
            <a:ext cx="0" cy="0"/>
          </a:xfrm>
        </p:spPr>
        <p:txBody>
          <a:bodyPr anchor="ctr"/>
          <a:lstStyle/>
          <a:p>
            <a:endParaRPr lang="zh-CN" altLang="en-US" dirty="0" smtClean="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62467" name="Rectangle 3"/>
          <p:cNvSpPr>
            <a:spLocks noGrp="1" noChangeArrowheads="1"/>
          </p:cNvSpPr>
          <p:nvPr>
            <p:ph idx="4294967295"/>
          </p:nvPr>
        </p:nvSpPr>
        <p:spPr bwMode="auto">
          <a:xfrm>
            <a:off x="457200" y="1600200"/>
            <a:ext cx="8229600" cy="452596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zh-CN" sz="2000" dirty="0">
                <a:solidFill>
                  <a:schemeClr val="accent2">
                    <a:lumMod val="50000"/>
                  </a:schemeClr>
                </a:solidFill>
                <a:latin typeface="+mn-ea"/>
              </a:rPr>
              <a:t>网络节点间距离</a:t>
            </a:r>
            <a:r>
              <a:rPr lang="en-US" altLang="zh-CN" sz="2000" dirty="0">
                <a:solidFill>
                  <a:schemeClr val="accent2">
                    <a:lumMod val="50000"/>
                  </a:schemeClr>
                </a:solidFill>
                <a:latin typeface="+mn-ea"/>
              </a:rPr>
              <a:t>(</a:t>
            </a:r>
            <a:r>
              <a:rPr lang="zh-CN" altLang="zh-CN" sz="2000" dirty="0">
                <a:solidFill>
                  <a:schemeClr val="accent2">
                    <a:lumMod val="50000"/>
                  </a:schemeClr>
                </a:solidFill>
                <a:latin typeface="+mn-ea"/>
              </a:rPr>
              <a:t>时延</a:t>
            </a:r>
            <a:r>
              <a:rPr lang="en-US" altLang="zh-CN" sz="2000" dirty="0">
                <a:solidFill>
                  <a:schemeClr val="accent2">
                    <a:lumMod val="50000"/>
                  </a:schemeClr>
                </a:solidFill>
                <a:latin typeface="+mn-ea"/>
              </a:rPr>
              <a:t>)</a:t>
            </a:r>
            <a:r>
              <a:rPr lang="zh-CN" altLang="en-US" sz="2000" dirty="0">
                <a:latin typeface="+mn-ea"/>
              </a:rPr>
              <a:t>是反映网络性能与状态的重要参数之一，时延测量对</a:t>
            </a:r>
            <a:r>
              <a:rPr lang="zh-CN" altLang="zh-CN" sz="2000" dirty="0">
                <a:latin typeface="+mn-ea"/>
              </a:rPr>
              <a:t>网络性能的提升具有很大的帮助。</a:t>
            </a:r>
            <a:endParaRPr lang="en-US" altLang="zh-CN" sz="2000" dirty="0">
              <a:latin typeface="+mn-ea"/>
            </a:endParaRPr>
          </a:p>
          <a:p>
            <a:r>
              <a:rPr lang="zh-CN" altLang="zh-CN" sz="2000" dirty="0">
                <a:solidFill>
                  <a:schemeClr val="accent2">
                    <a:lumMod val="50000"/>
                  </a:schemeClr>
                </a:solidFill>
                <a:latin typeface="+mn-ea"/>
              </a:rPr>
              <a:t>网络坐标系统</a:t>
            </a:r>
            <a:r>
              <a:rPr lang="zh-CN" altLang="zh-CN" sz="2000" dirty="0">
                <a:latin typeface="+mn-ea"/>
              </a:rPr>
              <a:t>是一种具有可扩展性的互联网距离预测方案，将网络节点距离空间映射到一个几何空间之中，每一个网络节点都对应了几何空间中一个坐标点，节点间距离便可以依据它们的坐标使用空间距离公式计算得出</a:t>
            </a:r>
            <a:r>
              <a:rPr lang="zh-CN" altLang="en-US" sz="2000" dirty="0">
                <a:latin typeface="+mn-ea"/>
              </a:rPr>
              <a:t>。</a:t>
            </a:r>
            <a:endParaRPr lang="zh-CN" altLang="en-US" sz="2000" dirty="0">
              <a:solidFill>
                <a:schemeClr val="accent2">
                  <a:lumMod val="50000"/>
                </a:schemeClr>
              </a:solidFill>
              <a:latin typeface="+mn-ea"/>
            </a:endParaRPr>
          </a:p>
          <a:p>
            <a:pPr>
              <a:lnSpc>
                <a:spcPct val="90000"/>
              </a:lnSpc>
            </a:pPr>
            <a:endParaRPr lang="zh-CN" altLang="en-US" sz="2000" dirty="0" smtClean="0"/>
          </a:p>
        </p:txBody>
      </p:sp>
      <p:sp>
        <p:nvSpPr>
          <p:cNvPr id="92164" name="Rectangle 4"/>
          <p:cNvSpPr>
            <a:spLocks noChangeArrowheads="1"/>
          </p:cNvSpPr>
          <p:nvPr/>
        </p:nvSpPr>
        <p:spPr bwMode="auto">
          <a:xfrm>
            <a:off x="0" y="0"/>
            <a:ext cx="9144000" cy="0"/>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nchor="ctr">
            <a:spAutoFit/>
          </a:bodyPr>
          <a:lstStyle/>
          <a:p>
            <a:pPr>
              <a:defRPr/>
            </a:pPr>
            <a:endParaRPr lang="zh-CN" altLang="en-US" sz="1800">
              <a:latin typeface="Arial" charset="0"/>
            </a:endParaRPr>
          </a:p>
        </p:txBody>
      </p:sp>
      <p:sp>
        <p:nvSpPr>
          <p:cNvPr id="7" name="Rectangle 2"/>
          <p:cNvSpPr>
            <a:spLocks noGrp="1" noChangeArrowheads="1"/>
          </p:cNvSpPr>
          <p:nvPr>
            <p:ph type="title" idx="4294967295"/>
          </p:nvPr>
        </p:nvSpPr>
        <p:spPr bwMode="auto">
          <a:xfrm>
            <a:off x="423041" y="357981"/>
            <a:ext cx="8229600" cy="8842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effectLst>
                  <a:outerShdw blurRad="38100" dist="38100" dir="2700000" algn="tl">
                    <a:srgbClr val="C0C0C0"/>
                  </a:outerShdw>
                </a:effectLst>
                <a:latin typeface="黑体" panose="02010609060101010101" pitchFamily="49" charset="-122"/>
                <a:ea typeface="黑体" panose="02010609060101010101" pitchFamily="49" charset="-122"/>
              </a:rPr>
              <a:t>网络坐标系统</a:t>
            </a:r>
          </a:p>
        </p:txBody>
      </p:sp>
      <p:grpSp>
        <p:nvGrpSpPr>
          <p:cNvPr id="9" name="组合 8"/>
          <p:cNvGrpSpPr/>
          <p:nvPr/>
        </p:nvGrpSpPr>
        <p:grpSpPr>
          <a:xfrm>
            <a:off x="1206952" y="3505200"/>
            <a:ext cx="6781800" cy="2724250"/>
            <a:chOff x="497073" y="2750426"/>
            <a:chExt cx="8209792" cy="3791077"/>
          </a:xfrm>
        </p:grpSpPr>
        <p:sp>
          <p:nvSpPr>
            <p:cNvPr id="10" name="右箭头 9"/>
            <p:cNvSpPr/>
            <p:nvPr/>
          </p:nvSpPr>
          <p:spPr>
            <a:xfrm>
              <a:off x="3458806" y="434165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97073" y="3279148"/>
              <a:ext cx="2897817" cy="2646808"/>
              <a:chOff x="497073" y="3279148"/>
              <a:chExt cx="2897817" cy="2646808"/>
            </a:xfrm>
          </p:grpSpPr>
          <p:cxnSp>
            <p:nvCxnSpPr>
              <p:cNvPr id="33" name="直接连接符 32"/>
              <p:cNvCxnSpPr>
                <a:endCxn id="42" idx="1"/>
              </p:cNvCxnSpPr>
              <p:nvPr/>
            </p:nvCxnSpPr>
            <p:spPr>
              <a:xfrm flipV="1">
                <a:off x="850694" y="3656388"/>
                <a:ext cx="1449420" cy="1727124"/>
              </a:xfrm>
              <a:prstGeom prst="line">
                <a:avLst/>
              </a:prstGeom>
              <a:ln>
                <a:solidFill>
                  <a:srgbClr val="00B0F0"/>
                </a:solidFill>
                <a:prstDash val="dash"/>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497073" y="3279148"/>
                <a:ext cx="2897817" cy="2646808"/>
                <a:chOff x="497073" y="3279148"/>
                <a:chExt cx="2897817" cy="2646808"/>
              </a:xfrm>
            </p:grpSpPr>
            <p:grpSp>
              <p:nvGrpSpPr>
                <p:cNvPr id="37" name="组合 36"/>
                <p:cNvGrpSpPr/>
                <p:nvPr/>
              </p:nvGrpSpPr>
              <p:grpSpPr>
                <a:xfrm>
                  <a:off x="854240" y="3648480"/>
                  <a:ext cx="2183483" cy="1912948"/>
                  <a:chOff x="854240" y="3648480"/>
                  <a:chExt cx="2183483" cy="1912948"/>
                </a:xfrm>
              </p:grpSpPr>
              <p:sp>
                <p:nvSpPr>
                  <p:cNvPr id="41" name="椭圆 40"/>
                  <p:cNvSpPr/>
                  <p:nvPr/>
                </p:nvSpPr>
                <p:spPr>
                  <a:xfrm flipH="1">
                    <a:off x="854240" y="5317958"/>
                    <a:ext cx="54000" cy="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flipH="1">
                    <a:off x="2254022" y="3648480"/>
                    <a:ext cx="54000" cy="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2983723" y="5507428"/>
                    <a:ext cx="54000" cy="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文本框 37"/>
                <p:cNvSpPr txBox="1"/>
                <p:nvPr/>
              </p:nvSpPr>
              <p:spPr>
                <a:xfrm>
                  <a:off x="497073" y="5371958"/>
                  <a:ext cx="357167" cy="369332"/>
                </a:xfrm>
                <a:prstGeom prst="rect">
                  <a:avLst/>
                </a:prstGeom>
                <a:noFill/>
              </p:spPr>
              <p:txBody>
                <a:bodyPr wrap="square" rtlCol="0">
                  <a:spAutoFit/>
                </a:bodyPr>
                <a:lstStyle/>
                <a:p>
                  <a:r>
                    <a:rPr lang="en-US" altLang="zh-CN" dirty="0"/>
                    <a:t>A</a:t>
                  </a:r>
                  <a:endParaRPr lang="zh-CN" altLang="en-US" dirty="0"/>
                </a:p>
              </p:txBody>
            </p:sp>
            <p:sp>
              <p:nvSpPr>
                <p:cNvPr id="39" name="文本框 38"/>
                <p:cNvSpPr txBox="1"/>
                <p:nvPr/>
              </p:nvSpPr>
              <p:spPr>
                <a:xfrm>
                  <a:off x="1893650" y="3279148"/>
                  <a:ext cx="357167" cy="369332"/>
                </a:xfrm>
                <a:prstGeom prst="rect">
                  <a:avLst/>
                </a:prstGeom>
                <a:noFill/>
              </p:spPr>
              <p:txBody>
                <a:bodyPr wrap="square" rtlCol="0">
                  <a:spAutoFit/>
                </a:bodyPr>
                <a:lstStyle/>
                <a:p>
                  <a:r>
                    <a:rPr lang="en-US" altLang="zh-CN" dirty="0" smtClean="0"/>
                    <a:t>B</a:t>
                  </a:r>
                  <a:endParaRPr lang="zh-CN" altLang="en-US" dirty="0"/>
                </a:p>
              </p:txBody>
            </p:sp>
            <p:sp>
              <p:nvSpPr>
                <p:cNvPr id="40" name="文本框 39"/>
                <p:cNvSpPr txBox="1"/>
                <p:nvPr/>
              </p:nvSpPr>
              <p:spPr>
                <a:xfrm>
                  <a:off x="3037723" y="5556624"/>
                  <a:ext cx="357167" cy="369332"/>
                </a:xfrm>
                <a:prstGeom prst="rect">
                  <a:avLst/>
                </a:prstGeom>
                <a:noFill/>
              </p:spPr>
              <p:txBody>
                <a:bodyPr wrap="square" rtlCol="0">
                  <a:spAutoFit/>
                </a:bodyPr>
                <a:lstStyle/>
                <a:p>
                  <a:r>
                    <a:rPr lang="en-US" altLang="zh-CN" dirty="0" smtClean="0"/>
                    <a:t>C</a:t>
                  </a:r>
                  <a:endParaRPr lang="zh-CN" altLang="en-US" dirty="0"/>
                </a:p>
              </p:txBody>
            </p:sp>
          </p:grpSp>
          <p:cxnSp>
            <p:nvCxnSpPr>
              <p:cNvPr id="35" name="直接连接符 34"/>
              <p:cNvCxnSpPr>
                <a:stCxn id="41" idx="6"/>
                <a:endCxn id="43" idx="7"/>
              </p:cNvCxnSpPr>
              <p:nvPr/>
            </p:nvCxnSpPr>
            <p:spPr>
              <a:xfrm>
                <a:off x="854240" y="5344958"/>
                <a:ext cx="2137391" cy="170378"/>
              </a:xfrm>
              <a:prstGeom prst="line">
                <a:avLst/>
              </a:prstGeom>
              <a:ln>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43" idx="2"/>
                <a:endCxn id="42" idx="3"/>
              </p:cNvCxnSpPr>
              <p:nvPr/>
            </p:nvCxnSpPr>
            <p:spPr>
              <a:xfrm flipH="1" flipV="1">
                <a:off x="2300114" y="3694572"/>
                <a:ext cx="737609" cy="1839856"/>
              </a:xfrm>
              <a:prstGeom prst="line">
                <a:avLst/>
              </a:prstGeom>
              <a:ln>
                <a:solidFill>
                  <a:srgbClr val="00B0F0"/>
                </a:solidFill>
                <a:prstDash val="dash"/>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4572000" y="2750426"/>
              <a:ext cx="4134865" cy="3791077"/>
              <a:chOff x="4588030" y="2622884"/>
              <a:chExt cx="4134865" cy="3791077"/>
            </a:xfrm>
          </p:grpSpPr>
          <p:grpSp>
            <p:nvGrpSpPr>
              <p:cNvPr id="13" name="组合 12"/>
              <p:cNvGrpSpPr/>
              <p:nvPr/>
            </p:nvGrpSpPr>
            <p:grpSpPr>
              <a:xfrm>
                <a:off x="4588030" y="2622884"/>
                <a:ext cx="4134865" cy="3791077"/>
                <a:chOff x="4588030" y="2622884"/>
                <a:chExt cx="4134865" cy="3791077"/>
              </a:xfrm>
            </p:grpSpPr>
            <p:grpSp>
              <p:nvGrpSpPr>
                <p:cNvPr id="26" name="组合 25"/>
                <p:cNvGrpSpPr/>
                <p:nvPr/>
              </p:nvGrpSpPr>
              <p:grpSpPr>
                <a:xfrm>
                  <a:off x="5113421" y="2622884"/>
                  <a:ext cx="3609474" cy="2695074"/>
                  <a:chOff x="5113421" y="2622884"/>
                  <a:chExt cx="3609474" cy="2695074"/>
                </a:xfrm>
              </p:grpSpPr>
              <p:cxnSp>
                <p:nvCxnSpPr>
                  <p:cNvPr id="31" name="直接箭头连接符 30"/>
                  <p:cNvCxnSpPr/>
                  <p:nvPr/>
                </p:nvCxnSpPr>
                <p:spPr>
                  <a:xfrm>
                    <a:off x="5113421" y="4752474"/>
                    <a:ext cx="3609474" cy="0"/>
                  </a:xfrm>
                  <a:prstGeom prst="straightConnector1">
                    <a:avLst/>
                  </a:prstGeom>
                  <a:ln w="158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V="1">
                    <a:off x="5895474" y="2622884"/>
                    <a:ext cx="0" cy="2695074"/>
                  </a:xfrm>
                  <a:prstGeom prst="straightConnector1">
                    <a:avLst/>
                  </a:prstGeom>
                  <a:ln w="15875">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7" name="直接箭头连接符 26"/>
                <p:cNvCxnSpPr/>
                <p:nvPr/>
              </p:nvCxnSpPr>
              <p:spPr>
                <a:xfrm flipH="1">
                  <a:off x="4588030" y="4331368"/>
                  <a:ext cx="1740581" cy="1739902"/>
                </a:xfrm>
                <a:prstGeom prst="straightConnector1">
                  <a:avLst/>
                </a:prstGeom>
                <a:ln w="158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8434033" y="4752474"/>
                  <a:ext cx="288862" cy="369332"/>
                </a:xfrm>
                <a:prstGeom prst="rect">
                  <a:avLst/>
                </a:prstGeom>
                <a:noFill/>
              </p:spPr>
              <p:txBody>
                <a:bodyPr wrap="none" rtlCol="0">
                  <a:spAutoFit/>
                </a:bodyPr>
                <a:lstStyle/>
                <a:p>
                  <a:r>
                    <a:rPr lang="en-US" altLang="zh-CN" dirty="0" smtClean="0"/>
                    <a:t>y</a:t>
                  </a:r>
                  <a:endParaRPr lang="zh-CN" altLang="en-US" dirty="0"/>
                </a:p>
              </p:txBody>
            </p:sp>
            <p:sp>
              <p:nvSpPr>
                <p:cNvPr id="29" name="文本框 28"/>
                <p:cNvSpPr txBox="1"/>
                <p:nvPr/>
              </p:nvSpPr>
              <p:spPr>
                <a:xfrm>
                  <a:off x="5606612" y="2622884"/>
                  <a:ext cx="292068" cy="369332"/>
                </a:xfrm>
                <a:prstGeom prst="rect">
                  <a:avLst/>
                </a:prstGeom>
                <a:noFill/>
              </p:spPr>
              <p:txBody>
                <a:bodyPr wrap="none" rtlCol="0">
                  <a:spAutoFit/>
                </a:bodyPr>
                <a:lstStyle/>
                <a:p>
                  <a:r>
                    <a:rPr lang="en-US" altLang="zh-CN" dirty="0"/>
                    <a:t>Z</a:t>
                  </a:r>
                  <a:endParaRPr lang="zh-CN" altLang="en-US" dirty="0"/>
                </a:p>
              </p:txBody>
            </p:sp>
            <p:sp>
              <p:nvSpPr>
                <p:cNvPr id="30" name="文本框 29"/>
                <p:cNvSpPr txBox="1"/>
                <p:nvPr/>
              </p:nvSpPr>
              <p:spPr>
                <a:xfrm>
                  <a:off x="4633267" y="6044629"/>
                  <a:ext cx="304892" cy="369332"/>
                </a:xfrm>
                <a:prstGeom prst="rect">
                  <a:avLst/>
                </a:prstGeom>
                <a:noFill/>
              </p:spPr>
              <p:txBody>
                <a:bodyPr wrap="square" rtlCol="0">
                  <a:spAutoFit/>
                </a:bodyPr>
                <a:lstStyle/>
                <a:p>
                  <a:r>
                    <a:rPr lang="en-US" altLang="zh-CN" dirty="0"/>
                    <a:t>X</a:t>
                  </a:r>
                  <a:endParaRPr lang="zh-CN" altLang="en-US" dirty="0"/>
                </a:p>
              </p:txBody>
            </p:sp>
          </p:grpSp>
          <p:grpSp>
            <p:nvGrpSpPr>
              <p:cNvPr id="14" name="组合 13"/>
              <p:cNvGrpSpPr/>
              <p:nvPr/>
            </p:nvGrpSpPr>
            <p:grpSpPr>
              <a:xfrm>
                <a:off x="4759576" y="3121076"/>
                <a:ext cx="2897817" cy="2646808"/>
                <a:chOff x="497073" y="3279148"/>
                <a:chExt cx="2897817" cy="2646808"/>
              </a:xfrm>
            </p:grpSpPr>
            <p:cxnSp>
              <p:nvCxnSpPr>
                <p:cNvPr id="15" name="直接连接符 14"/>
                <p:cNvCxnSpPr>
                  <a:endCxn id="24" idx="1"/>
                </p:cNvCxnSpPr>
                <p:nvPr/>
              </p:nvCxnSpPr>
              <p:spPr>
                <a:xfrm flipV="1">
                  <a:off x="850694" y="3656388"/>
                  <a:ext cx="1449420" cy="1727124"/>
                </a:xfrm>
                <a:prstGeom prst="line">
                  <a:avLst/>
                </a:prstGeom>
                <a:ln>
                  <a:solidFill>
                    <a:srgbClr val="00B0F0"/>
                  </a:solidFill>
                  <a:prstDash val="dash"/>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497073" y="3279148"/>
                  <a:ext cx="2897817" cy="2646808"/>
                  <a:chOff x="497073" y="3279148"/>
                  <a:chExt cx="2897817" cy="2646808"/>
                </a:xfrm>
              </p:grpSpPr>
              <p:grpSp>
                <p:nvGrpSpPr>
                  <p:cNvPr id="19" name="组合 18"/>
                  <p:cNvGrpSpPr/>
                  <p:nvPr/>
                </p:nvGrpSpPr>
                <p:grpSpPr>
                  <a:xfrm>
                    <a:off x="854240" y="3648480"/>
                    <a:ext cx="2183483" cy="1912948"/>
                    <a:chOff x="854240" y="3648480"/>
                    <a:chExt cx="2183483" cy="1912948"/>
                  </a:xfrm>
                </p:grpSpPr>
                <p:sp>
                  <p:nvSpPr>
                    <p:cNvPr id="23" name="椭圆 22"/>
                    <p:cNvSpPr/>
                    <p:nvPr/>
                  </p:nvSpPr>
                  <p:spPr>
                    <a:xfrm flipH="1">
                      <a:off x="854240" y="5317958"/>
                      <a:ext cx="54000" cy="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2254022" y="3648480"/>
                      <a:ext cx="54000" cy="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2983723" y="5507428"/>
                      <a:ext cx="54000" cy="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p:cNvSpPr txBox="1"/>
                  <p:nvPr/>
                </p:nvSpPr>
                <p:spPr>
                  <a:xfrm>
                    <a:off x="497073" y="5371958"/>
                    <a:ext cx="357167" cy="369332"/>
                  </a:xfrm>
                  <a:prstGeom prst="rect">
                    <a:avLst/>
                  </a:prstGeom>
                  <a:noFill/>
                </p:spPr>
                <p:txBody>
                  <a:bodyPr wrap="square" rtlCol="0">
                    <a:spAutoFit/>
                  </a:bodyPr>
                  <a:lstStyle/>
                  <a:p>
                    <a:r>
                      <a:rPr lang="en-US" altLang="zh-CN" dirty="0"/>
                      <a:t>A</a:t>
                    </a:r>
                    <a:endParaRPr lang="zh-CN" altLang="en-US" dirty="0"/>
                  </a:p>
                </p:txBody>
              </p:sp>
              <p:sp>
                <p:nvSpPr>
                  <p:cNvPr id="21" name="文本框 20"/>
                  <p:cNvSpPr txBox="1"/>
                  <p:nvPr/>
                </p:nvSpPr>
                <p:spPr>
                  <a:xfrm>
                    <a:off x="1893650" y="3279148"/>
                    <a:ext cx="357167" cy="369332"/>
                  </a:xfrm>
                  <a:prstGeom prst="rect">
                    <a:avLst/>
                  </a:prstGeom>
                  <a:noFill/>
                </p:spPr>
                <p:txBody>
                  <a:bodyPr wrap="square" rtlCol="0">
                    <a:spAutoFit/>
                  </a:bodyPr>
                  <a:lstStyle/>
                  <a:p>
                    <a:r>
                      <a:rPr lang="en-US" altLang="zh-CN" dirty="0" smtClean="0"/>
                      <a:t>B</a:t>
                    </a:r>
                    <a:endParaRPr lang="zh-CN" altLang="en-US" dirty="0"/>
                  </a:p>
                </p:txBody>
              </p:sp>
              <p:sp>
                <p:nvSpPr>
                  <p:cNvPr id="22" name="文本框 21"/>
                  <p:cNvSpPr txBox="1"/>
                  <p:nvPr/>
                </p:nvSpPr>
                <p:spPr>
                  <a:xfrm>
                    <a:off x="3037723" y="5556624"/>
                    <a:ext cx="357167" cy="369332"/>
                  </a:xfrm>
                  <a:prstGeom prst="rect">
                    <a:avLst/>
                  </a:prstGeom>
                  <a:noFill/>
                </p:spPr>
                <p:txBody>
                  <a:bodyPr wrap="square" rtlCol="0">
                    <a:spAutoFit/>
                  </a:bodyPr>
                  <a:lstStyle/>
                  <a:p>
                    <a:r>
                      <a:rPr lang="en-US" altLang="zh-CN" dirty="0" smtClean="0"/>
                      <a:t>C</a:t>
                    </a:r>
                    <a:endParaRPr lang="zh-CN" altLang="en-US" dirty="0"/>
                  </a:p>
                </p:txBody>
              </p:sp>
            </p:grpSp>
            <p:cxnSp>
              <p:nvCxnSpPr>
                <p:cNvPr id="17" name="直接连接符 16"/>
                <p:cNvCxnSpPr>
                  <a:stCxn id="23" idx="6"/>
                  <a:endCxn id="25" idx="7"/>
                </p:cNvCxnSpPr>
                <p:nvPr/>
              </p:nvCxnSpPr>
              <p:spPr>
                <a:xfrm>
                  <a:off x="854240" y="5344958"/>
                  <a:ext cx="2137391" cy="170378"/>
                </a:xfrm>
                <a:prstGeom prst="line">
                  <a:avLst/>
                </a:prstGeom>
                <a:ln>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25" idx="2"/>
                  <a:endCxn id="24" idx="3"/>
                </p:cNvCxnSpPr>
                <p:nvPr/>
              </p:nvCxnSpPr>
              <p:spPr>
                <a:xfrm flipH="1" flipV="1">
                  <a:off x="2300114" y="3694572"/>
                  <a:ext cx="737609" cy="1839856"/>
                </a:xfrm>
                <a:prstGeom prst="line">
                  <a:avLst/>
                </a:prstGeom>
                <a:ln>
                  <a:solidFill>
                    <a:srgbClr val="00B0F0"/>
                  </a:solidFill>
                  <a:prstDash val="dash"/>
                </a:ln>
              </p:spPr>
              <p:style>
                <a:lnRef idx="1">
                  <a:schemeClr val="accent1"/>
                </a:lnRef>
                <a:fillRef idx="0">
                  <a:schemeClr val="accent1"/>
                </a:fillRef>
                <a:effectRef idx="0">
                  <a:schemeClr val="accent1"/>
                </a:effectRef>
                <a:fontRef idx="minor">
                  <a:schemeClr val="tx1"/>
                </a:fontRef>
              </p:style>
            </p:cxnSp>
          </p:grpSp>
        </p:gr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idx="4294967295"/>
          </p:nvPr>
        </p:nvSpPr>
        <p:spPr>
          <a:xfrm>
            <a:off x="0" y="0"/>
            <a:ext cx="0" cy="0"/>
          </a:xfrm>
        </p:spPr>
        <p:txBody>
          <a:bodyPr anchor="ctr"/>
          <a:lstStyle/>
          <a:p>
            <a:endParaRPr lang="zh-CN" altLang="en-US" dirty="0" smtClean="0">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92164" name="Rectangle 4"/>
          <p:cNvSpPr>
            <a:spLocks noChangeArrowheads="1"/>
          </p:cNvSpPr>
          <p:nvPr/>
        </p:nvSpPr>
        <p:spPr bwMode="auto">
          <a:xfrm>
            <a:off x="0" y="-184666"/>
            <a:ext cx="184731" cy="369332"/>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nchor="ctr">
            <a:spAutoFit/>
          </a:bodyPr>
          <a:lstStyle/>
          <a:p>
            <a:pPr>
              <a:defRPr/>
            </a:pPr>
            <a:endParaRPr lang="zh-CN" altLang="en-US" sz="1800">
              <a:latin typeface="微软雅黑" panose="020B0503020204020204" pitchFamily="34" charset="-122"/>
              <a:ea typeface="微软雅黑" panose="020B0503020204020204" pitchFamily="34" charset="-122"/>
            </a:endParaRPr>
          </a:p>
        </p:txBody>
      </p:sp>
      <p:sp>
        <p:nvSpPr>
          <p:cNvPr id="7" name="Rectangle 2"/>
          <p:cNvSpPr>
            <a:spLocks noGrp="1" noChangeArrowheads="1"/>
          </p:cNvSpPr>
          <p:nvPr>
            <p:ph type="title" idx="4294967295"/>
          </p:nvPr>
        </p:nvSpPr>
        <p:spPr bwMode="auto">
          <a:xfrm>
            <a:off x="423041" y="357981"/>
            <a:ext cx="8229600" cy="8842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effectLst>
                  <a:outerShdw blurRad="38100" dist="38100" dir="2700000" algn="tl">
                    <a:srgbClr val="C0C0C0"/>
                  </a:outerShdw>
                </a:effectLst>
                <a:latin typeface="微软雅黑" panose="020B0503020204020204" pitchFamily="34" charset="-122"/>
                <a:ea typeface="微软雅黑" panose="020B0503020204020204" pitchFamily="34" charset="-122"/>
              </a:rPr>
              <a:t>网络坐标系统</a:t>
            </a:r>
          </a:p>
        </p:txBody>
      </p:sp>
      <p:grpSp>
        <p:nvGrpSpPr>
          <p:cNvPr id="44" name="组合 43"/>
          <p:cNvGrpSpPr/>
          <p:nvPr/>
        </p:nvGrpSpPr>
        <p:grpSpPr>
          <a:xfrm>
            <a:off x="3395865" y="2209800"/>
            <a:ext cx="3321364" cy="3293102"/>
            <a:chOff x="2939653" y="2055320"/>
            <a:chExt cx="3321364" cy="3293102"/>
          </a:xfrm>
        </p:grpSpPr>
        <p:sp>
          <p:nvSpPr>
            <p:cNvPr id="45" name="饼形 44"/>
            <p:cNvSpPr/>
            <p:nvPr/>
          </p:nvSpPr>
          <p:spPr>
            <a:xfrm>
              <a:off x="3093899" y="2181306"/>
              <a:ext cx="3167118" cy="3167116"/>
            </a:xfrm>
            <a:prstGeom prst="pie">
              <a:avLst>
                <a:gd name="adj1" fmla="val 0"/>
                <a:gd name="adj2" fmla="val 5400000"/>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latin typeface="微软雅黑" panose="020B0503020204020204" pitchFamily="34" charset="-122"/>
                <a:ea typeface="微软雅黑" panose="020B0503020204020204" pitchFamily="34" charset="-122"/>
              </a:endParaRPr>
            </a:p>
          </p:txBody>
        </p:sp>
        <p:sp>
          <p:nvSpPr>
            <p:cNvPr id="46" name="饼形 45"/>
            <p:cNvSpPr/>
            <p:nvPr/>
          </p:nvSpPr>
          <p:spPr>
            <a:xfrm flipV="1">
              <a:off x="3093899" y="2055634"/>
              <a:ext cx="3167118" cy="3167116"/>
            </a:xfrm>
            <a:prstGeom prst="pie">
              <a:avLst>
                <a:gd name="adj1" fmla="val 0"/>
                <a:gd name="adj2" fmla="val 5400000"/>
              </a:avLst>
            </a:pr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latin typeface="微软雅黑" panose="020B0503020204020204" pitchFamily="34" charset="-122"/>
                <a:ea typeface="微软雅黑" panose="020B0503020204020204" pitchFamily="34" charset="-122"/>
              </a:endParaRPr>
            </a:p>
          </p:txBody>
        </p:sp>
        <p:sp>
          <p:nvSpPr>
            <p:cNvPr id="47" name="饼形 46"/>
            <p:cNvSpPr/>
            <p:nvPr/>
          </p:nvSpPr>
          <p:spPr>
            <a:xfrm flipH="1">
              <a:off x="2939653" y="2180992"/>
              <a:ext cx="3167118" cy="3167116"/>
            </a:xfrm>
            <a:prstGeom prst="pie">
              <a:avLst>
                <a:gd name="adj1" fmla="val 0"/>
                <a:gd name="adj2" fmla="val 5400000"/>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latin typeface="微软雅黑" panose="020B0503020204020204" pitchFamily="34" charset="-122"/>
                <a:ea typeface="微软雅黑" panose="020B0503020204020204" pitchFamily="34" charset="-122"/>
              </a:endParaRPr>
            </a:p>
          </p:txBody>
        </p:sp>
        <p:sp>
          <p:nvSpPr>
            <p:cNvPr id="48" name="饼形 47"/>
            <p:cNvSpPr/>
            <p:nvPr/>
          </p:nvSpPr>
          <p:spPr>
            <a:xfrm flipH="1" flipV="1">
              <a:off x="2939653" y="2055320"/>
              <a:ext cx="3167118" cy="3167116"/>
            </a:xfrm>
            <a:prstGeom prst="pie">
              <a:avLst>
                <a:gd name="adj1" fmla="val 0"/>
                <a:gd name="adj2" fmla="val 5400000"/>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latin typeface="微软雅黑" panose="020B0503020204020204" pitchFamily="34" charset="-122"/>
                <a:ea typeface="微软雅黑" panose="020B0503020204020204" pitchFamily="34" charset="-122"/>
              </a:endParaRPr>
            </a:p>
          </p:txBody>
        </p:sp>
        <p:sp>
          <p:nvSpPr>
            <p:cNvPr id="49" name="椭圆 48"/>
            <p:cNvSpPr/>
            <p:nvPr/>
          </p:nvSpPr>
          <p:spPr>
            <a:xfrm>
              <a:off x="3775288" y="2867300"/>
              <a:ext cx="1650092" cy="1650092"/>
            </a:xfrm>
            <a:prstGeom prst="ellipse">
              <a:avLst/>
            </a:prstGeom>
            <a:solidFill>
              <a:schemeClr val="bg1"/>
            </a:solidFill>
            <a:ln w="381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174AB"/>
                  </a:solidFill>
                  <a:latin typeface="微软雅黑" panose="020B0503020204020204" pitchFamily="34" charset="-122"/>
                  <a:ea typeface="微软雅黑" panose="020B0503020204020204" pitchFamily="34" charset="-122"/>
                </a:rPr>
                <a:t>网络坐标</a:t>
              </a:r>
              <a:r>
                <a:rPr lang="zh-CN" altLang="en-US" b="1" dirty="0" smtClean="0">
                  <a:solidFill>
                    <a:srgbClr val="0174AB"/>
                  </a:solidFill>
                  <a:latin typeface="微软雅黑" panose="020B0503020204020204" pitchFamily="34" charset="-122"/>
                  <a:ea typeface="微软雅黑" panose="020B0503020204020204" pitchFamily="34" charset="-122"/>
                </a:rPr>
                <a:t>系统</a:t>
              </a:r>
              <a:r>
                <a:rPr lang="zh-CN" altLang="en-US" b="1" dirty="0">
                  <a:solidFill>
                    <a:srgbClr val="0174AB"/>
                  </a:solidFill>
                  <a:latin typeface="微软雅黑" panose="020B0503020204020204" pitchFamily="34" charset="-122"/>
                  <a:ea typeface="微软雅黑" panose="020B0503020204020204" pitchFamily="34" charset="-122"/>
                </a:rPr>
                <a:t>简介</a:t>
              </a:r>
              <a:endParaRPr lang="zh-HK" altLang="en-US" b="1" dirty="0">
                <a:solidFill>
                  <a:srgbClr val="0174AB"/>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3267454" y="2671956"/>
              <a:ext cx="769257"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GNP</a:t>
              </a:r>
              <a:endParaRPr lang="zh-HK"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51" name="组合 50"/>
          <p:cNvGrpSpPr/>
          <p:nvPr/>
        </p:nvGrpSpPr>
        <p:grpSpPr>
          <a:xfrm>
            <a:off x="812220" y="1434098"/>
            <a:ext cx="2583645" cy="2697454"/>
            <a:chOff x="435496" y="1542118"/>
            <a:chExt cx="2246643" cy="2697454"/>
          </a:xfrm>
        </p:grpSpPr>
        <p:sp>
          <p:nvSpPr>
            <p:cNvPr id="52" name="矩形 51"/>
            <p:cNvSpPr/>
            <p:nvPr/>
          </p:nvSpPr>
          <p:spPr>
            <a:xfrm>
              <a:off x="435496" y="1931248"/>
              <a:ext cx="2246643" cy="2308324"/>
            </a:xfrm>
            <a:prstGeom prst="rect">
              <a:avLst/>
            </a:prstGeom>
          </p:spPr>
          <p:txBody>
            <a:bodyPr wrap="square">
              <a:spAutoFit/>
            </a:bodyPr>
            <a:lstStyle/>
            <a:p>
              <a:pPr lvl="0" algn="just"/>
              <a:r>
                <a:rPr lang="en-US" altLang="zh-CN" sz="1600" dirty="0">
                  <a:latin typeface="微软雅黑" panose="020B0503020204020204" pitchFamily="34" charset="-122"/>
                  <a:ea typeface="微软雅黑" panose="020B0503020204020204" pitchFamily="34" charset="-122"/>
                </a:rPr>
                <a:t>GNP</a:t>
              </a:r>
              <a:r>
                <a:rPr lang="zh-CN" altLang="zh-CN" sz="1600" dirty="0" smtClean="0">
                  <a:latin typeface="微软雅黑" panose="020B0503020204020204" pitchFamily="34" charset="-122"/>
                  <a:ea typeface="微软雅黑" panose="020B0503020204020204" pitchFamily="34" charset="-122"/>
                </a:rPr>
                <a:t>是基于</a:t>
              </a:r>
              <a:r>
                <a:rPr lang="zh-CN" altLang="zh-CN" sz="1600" dirty="0">
                  <a:latin typeface="微软雅黑" panose="020B0503020204020204" pitchFamily="34" charset="-122"/>
                  <a:ea typeface="微软雅黑" panose="020B0503020204020204" pitchFamily="34" charset="-122"/>
                </a:rPr>
                <a:t>锚节点</a:t>
              </a:r>
              <a:r>
                <a:rPr lang="zh-CN" altLang="zh-CN" sz="1600" dirty="0" smtClean="0">
                  <a:latin typeface="微软雅黑" panose="020B0503020204020204" pitchFamily="34" charset="-122"/>
                  <a:ea typeface="微软雅黑" panose="020B0503020204020204" pitchFamily="34" charset="-122"/>
                </a:rPr>
                <a:t>的</a:t>
              </a:r>
              <a:r>
                <a:rPr lang="zh-CN" altLang="zh-CN" sz="1600" dirty="0">
                  <a:latin typeface="微软雅黑" panose="020B0503020204020204" pitchFamily="34" charset="-122"/>
                  <a:ea typeface="微软雅黑" panose="020B0503020204020204" pitchFamily="34" charset="-122"/>
                </a:rPr>
                <a:t>网络坐标系统</a:t>
              </a:r>
              <a:r>
                <a:rPr lang="zh-CN" altLang="zh-CN" sz="1600" dirty="0" smtClean="0">
                  <a:latin typeface="微软雅黑" panose="020B0503020204020204" pitchFamily="34" charset="-122"/>
                  <a:ea typeface="微软雅黑" panose="020B0503020204020204" pitchFamily="34" charset="-122"/>
                </a:rPr>
                <a:t>，其</a:t>
              </a:r>
              <a:r>
                <a:rPr lang="zh-CN" altLang="en-US" sz="1600" dirty="0" smtClean="0">
                  <a:latin typeface="微软雅黑" panose="020B0503020204020204" pitchFamily="34" charset="-122"/>
                  <a:ea typeface="微软雅黑" panose="020B0503020204020204" pitchFamily="34" charset="-122"/>
                </a:rPr>
                <a:t>节点分为</a:t>
              </a:r>
              <a:r>
                <a:rPr lang="zh-CN" altLang="zh-CN" sz="1600" dirty="0">
                  <a:latin typeface="微软雅黑" panose="020B0503020204020204" pitchFamily="34" charset="-122"/>
                  <a:ea typeface="微软雅黑" panose="020B0503020204020204" pitchFamily="34" charset="-122"/>
                </a:rPr>
                <a:t>锚</a:t>
              </a:r>
              <a:r>
                <a:rPr lang="zh-CN" altLang="zh-CN" sz="1600" dirty="0" smtClean="0">
                  <a:latin typeface="微软雅黑" panose="020B0503020204020204" pitchFamily="34" charset="-122"/>
                  <a:ea typeface="微软雅黑" panose="020B0503020204020204" pitchFamily="34" charset="-122"/>
                </a:rPr>
                <a:t>节点</a:t>
              </a:r>
              <a:r>
                <a:rPr lang="zh-CN" altLang="en-US" sz="1600" dirty="0" smtClean="0">
                  <a:latin typeface="微软雅黑" panose="020B0503020204020204" pitchFamily="34" charset="-122"/>
                  <a:ea typeface="微软雅黑" panose="020B0503020204020204" pitchFamily="34" charset="-122"/>
                </a:rPr>
                <a:t>和普通节点</a:t>
              </a:r>
              <a:r>
                <a:rPr lang="zh-CN" altLang="zh-CN" sz="1600" dirty="0" smtClean="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锚节点</a:t>
              </a:r>
              <a:r>
                <a:rPr lang="zh-CN" altLang="zh-CN" sz="1600" dirty="0" smtClean="0">
                  <a:latin typeface="微软雅黑" panose="020B0503020204020204" pitchFamily="34" charset="-122"/>
                  <a:ea typeface="微软雅黑" panose="020B0503020204020204" pitchFamily="34" charset="-122"/>
                </a:rPr>
                <a:t>是</a:t>
              </a:r>
              <a:r>
                <a:rPr lang="zh-CN" altLang="zh-CN" sz="1600" dirty="0">
                  <a:latin typeface="微软雅黑" panose="020B0503020204020204" pitchFamily="34" charset="-122"/>
                  <a:ea typeface="微软雅黑" panose="020B0503020204020204" pitchFamily="34" charset="-122"/>
                </a:rPr>
                <a:t>事先选定好的在网络中均匀分布的</a:t>
              </a:r>
              <a:r>
                <a:rPr lang="zh-CN" altLang="zh-CN" sz="1600" dirty="0" smtClean="0">
                  <a:latin typeface="微软雅黑" panose="020B0503020204020204" pitchFamily="34" charset="-122"/>
                  <a:ea typeface="微软雅黑" panose="020B0503020204020204" pitchFamily="34" charset="-122"/>
                </a:rPr>
                <a:t>节点，</a:t>
              </a:r>
              <a:r>
                <a:rPr lang="zh-CN" altLang="zh-CN" sz="1600" dirty="0">
                  <a:latin typeface="微软雅黑" panose="020B0503020204020204" pitchFamily="34" charset="-122"/>
                  <a:ea typeface="微软雅黑" panose="020B0503020204020204" pitchFamily="34" charset="-122"/>
                </a:rPr>
                <a:t>它们会首选在几何坐标中计算并确定自己的坐标，用于作为其他普通节点坐标定位的</a:t>
              </a:r>
              <a:r>
                <a:rPr lang="zh-CN" altLang="zh-CN" sz="1600" dirty="0" smtClean="0">
                  <a:latin typeface="微软雅黑" panose="020B0503020204020204" pitchFamily="34" charset="-122"/>
                  <a:ea typeface="微软雅黑" panose="020B0503020204020204" pitchFamily="34" charset="-122"/>
                </a:rPr>
                <a:t>参考</a:t>
              </a:r>
              <a:r>
                <a:rPr lang="zh-CN" altLang="en-US" sz="1600" dirty="0" smtClean="0">
                  <a:latin typeface="微软雅黑" panose="020B0503020204020204" pitchFamily="34" charset="-122"/>
                  <a:ea typeface="微软雅黑" panose="020B0503020204020204" pitchFamily="34" charset="-122"/>
                </a:rPr>
                <a:t>。</a:t>
              </a:r>
              <a:endParaRPr lang="zh-HK" altLang="zh-HK" sz="1600" dirty="0">
                <a:solidFill>
                  <a:srgbClr val="666666"/>
                </a:solidFill>
                <a:latin typeface="微软雅黑" panose="020B0503020204020204" pitchFamily="34" charset="-122"/>
                <a:ea typeface="微软雅黑" panose="020B0503020204020204" pitchFamily="34" charset="-122"/>
              </a:endParaRPr>
            </a:p>
          </p:txBody>
        </p:sp>
        <p:sp>
          <p:nvSpPr>
            <p:cNvPr id="53" name="文本框 52"/>
            <p:cNvSpPr txBox="1"/>
            <p:nvPr/>
          </p:nvSpPr>
          <p:spPr>
            <a:xfrm>
              <a:off x="435496" y="1542118"/>
              <a:ext cx="2171700" cy="461665"/>
            </a:xfrm>
            <a:prstGeom prst="rect">
              <a:avLst/>
            </a:prstGeom>
            <a:noFill/>
          </p:spPr>
          <p:txBody>
            <a:bodyPr wrap="square" rtlCol="0">
              <a:spAutoFit/>
            </a:bodyPr>
            <a:lstStyle/>
            <a:p>
              <a:r>
                <a:rPr lang="en-US" altLang="zh-HK" b="1" dirty="0" smtClean="0">
                  <a:solidFill>
                    <a:srgbClr val="0174AB"/>
                  </a:solidFill>
                  <a:latin typeface="微软雅黑" panose="020B0503020204020204" pitchFamily="34" charset="-122"/>
                  <a:ea typeface="微软雅黑" panose="020B0503020204020204" pitchFamily="34" charset="-122"/>
                </a:rPr>
                <a:t>GNP</a:t>
              </a:r>
              <a:endParaRPr lang="zh-HK" altLang="en-US" b="1" dirty="0">
                <a:solidFill>
                  <a:srgbClr val="0174AB"/>
                </a:solidFill>
                <a:latin typeface="微软雅黑" panose="020B0503020204020204" pitchFamily="34" charset="-122"/>
                <a:ea typeface="微软雅黑" panose="020B0503020204020204" pitchFamily="34" charset="-122"/>
              </a:endParaRPr>
            </a:p>
          </p:txBody>
        </p:sp>
        <p:sp>
          <p:nvSpPr>
            <p:cNvPr id="54" name="矩形 53"/>
            <p:cNvSpPr/>
            <p:nvPr/>
          </p:nvSpPr>
          <p:spPr>
            <a:xfrm>
              <a:off x="540271" y="1898406"/>
              <a:ext cx="1355204" cy="45887"/>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latin typeface="微软雅黑" panose="020B0503020204020204" pitchFamily="34" charset="-122"/>
                <a:ea typeface="微软雅黑" panose="020B0503020204020204" pitchFamily="34" charset="-122"/>
              </a:endParaRPr>
            </a:p>
          </p:txBody>
        </p:sp>
      </p:grpSp>
      <p:grpSp>
        <p:nvGrpSpPr>
          <p:cNvPr id="55" name="组合 54"/>
          <p:cNvGrpSpPr/>
          <p:nvPr/>
        </p:nvGrpSpPr>
        <p:grpSpPr>
          <a:xfrm>
            <a:off x="6562981" y="1543852"/>
            <a:ext cx="2246643" cy="1958790"/>
            <a:chOff x="435496" y="1542118"/>
            <a:chExt cx="2246643" cy="1958790"/>
          </a:xfrm>
        </p:grpSpPr>
        <p:sp>
          <p:nvSpPr>
            <p:cNvPr id="56" name="矩形 55"/>
            <p:cNvSpPr/>
            <p:nvPr/>
          </p:nvSpPr>
          <p:spPr>
            <a:xfrm>
              <a:off x="435496" y="1931248"/>
              <a:ext cx="2246643" cy="1569660"/>
            </a:xfrm>
            <a:prstGeom prst="rect">
              <a:avLst/>
            </a:prstGeom>
          </p:spPr>
          <p:txBody>
            <a:bodyPr wrap="square">
              <a:spAutoFit/>
            </a:bodyPr>
            <a:lstStyle/>
            <a:p>
              <a:pPr lvl="0" algn="just"/>
              <a:r>
                <a:rPr lang="en-US" altLang="zh-CN" sz="1600" dirty="0" smtClean="0">
                  <a:latin typeface="微软雅黑" panose="020B0503020204020204" pitchFamily="34" charset="-122"/>
                  <a:ea typeface="微软雅黑" panose="020B0503020204020204" pitchFamily="34" charset="-122"/>
                </a:rPr>
                <a:t>Vivaldi</a:t>
              </a:r>
              <a:r>
                <a:rPr lang="zh-CN" altLang="zh-CN" sz="1600" dirty="0" smtClean="0">
                  <a:latin typeface="微软雅黑" panose="020B0503020204020204" pitchFamily="34" charset="-122"/>
                  <a:ea typeface="微软雅黑" panose="020B0503020204020204" pitchFamily="34" charset="-122"/>
                </a:rPr>
                <a:t>算法</a:t>
              </a:r>
              <a:r>
                <a:rPr lang="zh-CN" altLang="zh-CN" sz="1600" dirty="0">
                  <a:latin typeface="微软雅黑" panose="020B0503020204020204" pitchFamily="34" charset="-122"/>
                  <a:ea typeface="微软雅黑" panose="020B0503020204020204" pitchFamily="34" charset="-122"/>
                </a:rPr>
                <a:t>是完全分布式</a:t>
              </a:r>
              <a:r>
                <a:rPr lang="zh-CN" altLang="zh-CN" sz="1600" dirty="0" smtClean="0">
                  <a:latin typeface="微软雅黑" panose="020B0503020204020204" pitchFamily="34" charset="-122"/>
                  <a:ea typeface="微软雅黑" panose="020B0503020204020204" pitchFamily="34" charset="-122"/>
                </a:rPr>
                <a:t>的</a:t>
              </a:r>
              <a:r>
                <a:rPr lang="zh-CN" altLang="zh-CN" sz="1600" dirty="0">
                  <a:latin typeface="微软雅黑" panose="020B0503020204020204" pitchFamily="34" charset="-122"/>
                  <a:ea typeface="微软雅黑" panose="020B0503020204020204" pitchFamily="34" charset="-122"/>
                </a:rPr>
                <a:t>网络坐标</a:t>
              </a:r>
              <a:r>
                <a:rPr lang="zh-CN" altLang="zh-CN" sz="1600" dirty="0" smtClean="0">
                  <a:latin typeface="微软雅黑" panose="020B0503020204020204" pitchFamily="34" charset="-122"/>
                  <a:ea typeface="微软雅黑" panose="020B0503020204020204" pitchFamily="34" charset="-122"/>
                </a:rPr>
                <a:t>系统</a:t>
              </a:r>
              <a:r>
                <a:rPr lang="zh-CN" altLang="en-US" sz="1600" dirty="0" smtClean="0">
                  <a:latin typeface="微软雅黑" panose="020B0503020204020204" pitchFamily="34" charset="-122"/>
                  <a:ea typeface="微软雅黑" panose="020B0503020204020204" pitchFamily="34" charset="-122"/>
                </a:rPr>
                <a:t>，其通过模拟物理弹簧系统，使节点仅需获取少量邻居节点的时延数据便可完成坐标更新。</a:t>
              </a:r>
              <a:endParaRPr lang="zh-HK" altLang="zh-HK" sz="1600" dirty="0">
                <a:solidFill>
                  <a:srgbClr val="92D14F"/>
                </a:solidFill>
                <a:latin typeface="微软雅黑" panose="020B0503020204020204" pitchFamily="34" charset="-122"/>
                <a:ea typeface="微软雅黑" panose="020B0503020204020204" pitchFamily="34" charset="-122"/>
              </a:endParaRPr>
            </a:p>
          </p:txBody>
        </p:sp>
        <p:sp>
          <p:nvSpPr>
            <p:cNvPr id="57" name="文本框 56"/>
            <p:cNvSpPr txBox="1"/>
            <p:nvPr/>
          </p:nvSpPr>
          <p:spPr>
            <a:xfrm>
              <a:off x="435496" y="1542118"/>
              <a:ext cx="2171700" cy="461665"/>
            </a:xfrm>
            <a:prstGeom prst="rect">
              <a:avLst/>
            </a:prstGeom>
            <a:noFill/>
          </p:spPr>
          <p:txBody>
            <a:bodyPr wrap="square" rtlCol="0">
              <a:spAutoFit/>
            </a:bodyPr>
            <a:lstStyle/>
            <a:p>
              <a:r>
                <a:rPr lang="en-US" altLang="zh-CN" b="1" dirty="0">
                  <a:solidFill>
                    <a:srgbClr val="92D14F"/>
                  </a:solidFill>
                  <a:latin typeface="微软雅黑" panose="020B0503020204020204" pitchFamily="34" charset="-122"/>
                  <a:ea typeface="微软雅黑" panose="020B0503020204020204" pitchFamily="34" charset="-122"/>
                </a:rPr>
                <a:t>Vivaldi</a:t>
              </a:r>
            </a:p>
          </p:txBody>
        </p:sp>
        <p:sp>
          <p:nvSpPr>
            <p:cNvPr id="58" name="矩形 57"/>
            <p:cNvSpPr/>
            <p:nvPr/>
          </p:nvSpPr>
          <p:spPr>
            <a:xfrm>
              <a:off x="540271" y="1898406"/>
              <a:ext cx="1355204" cy="45887"/>
            </a:xfrm>
            <a:prstGeom prst="rect">
              <a:avLst/>
            </a:pr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rgbClr val="92D14F"/>
                </a:solidFill>
                <a:latin typeface="微软雅黑" panose="020B0503020204020204" pitchFamily="34" charset="-122"/>
                <a:ea typeface="微软雅黑" panose="020B0503020204020204" pitchFamily="34" charset="-122"/>
              </a:endParaRPr>
            </a:p>
          </p:txBody>
        </p:sp>
      </p:grpSp>
      <p:sp>
        <p:nvSpPr>
          <p:cNvPr id="59" name="文本框 58"/>
          <p:cNvSpPr txBox="1"/>
          <p:nvPr/>
        </p:nvSpPr>
        <p:spPr>
          <a:xfrm>
            <a:off x="3723666" y="4486143"/>
            <a:ext cx="769257" cy="400110"/>
          </a:xfrm>
          <a:prstGeom prst="rect">
            <a:avLst/>
          </a:prstGeom>
          <a:noFill/>
        </p:spPr>
        <p:txBody>
          <a:bodyPr wrap="square" rtlCol="0">
            <a:spAutoFit/>
          </a:bodyPr>
          <a:lstStyle/>
          <a:p>
            <a:pPr algn="ctr"/>
            <a:r>
              <a:rPr lang="en-US" altLang="zh-HK" sz="2000" b="1" dirty="0" smtClean="0">
                <a:solidFill>
                  <a:schemeClr val="bg1"/>
                </a:solidFill>
                <a:latin typeface="微软雅黑" panose="020B0503020204020204" pitchFamily="34" charset="-122"/>
                <a:ea typeface="微软雅黑" panose="020B0503020204020204" pitchFamily="34" charset="-122"/>
              </a:rPr>
              <a:t>PIC</a:t>
            </a:r>
            <a:endParaRPr lang="zh-HK" altLang="en-US" sz="2000" b="1" dirty="0">
              <a:solidFill>
                <a:schemeClr val="bg1"/>
              </a:solidFill>
              <a:latin typeface="微软雅黑" panose="020B0503020204020204" pitchFamily="34" charset="-122"/>
              <a:ea typeface="微软雅黑" panose="020B0503020204020204" pitchFamily="34" charset="-122"/>
            </a:endParaRPr>
          </a:p>
        </p:txBody>
      </p:sp>
      <p:sp>
        <p:nvSpPr>
          <p:cNvPr id="60" name="文本框 59"/>
          <p:cNvSpPr txBox="1"/>
          <p:nvPr/>
        </p:nvSpPr>
        <p:spPr>
          <a:xfrm>
            <a:off x="5617170" y="4464967"/>
            <a:ext cx="769257" cy="400110"/>
          </a:xfrm>
          <a:prstGeom prst="rect">
            <a:avLst/>
          </a:prstGeom>
          <a:noFill/>
        </p:spPr>
        <p:txBody>
          <a:bodyPr wrap="square" rtlCol="0">
            <a:spAutoFit/>
          </a:bodyPr>
          <a:lstStyle/>
          <a:p>
            <a:pPr algn="ctr"/>
            <a:r>
              <a:rPr lang="en-US" altLang="zh-HK" sz="2000" b="1" dirty="0" smtClean="0">
                <a:solidFill>
                  <a:schemeClr val="bg1"/>
                </a:solidFill>
                <a:latin typeface="微软雅黑" panose="020B0503020204020204" pitchFamily="34" charset="-122"/>
                <a:ea typeface="微软雅黑" panose="020B0503020204020204" pitchFamily="34" charset="-122"/>
              </a:rPr>
              <a:t>NPS</a:t>
            </a:r>
            <a:endParaRPr lang="zh-HK" altLang="en-US" sz="2000" b="1" dirty="0">
              <a:solidFill>
                <a:schemeClr val="bg1"/>
              </a:solidFill>
              <a:latin typeface="微软雅黑" panose="020B0503020204020204" pitchFamily="34" charset="-122"/>
              <a:ea typeface="微软雅黑" panose="020B0503020204020204" pitchFamily="34" charset="-122"/>
            </a:endParaRPr>
          </a:p>
        </p:txBody>
      </p:sp>
      <p:sp>
        <p:nvSpPr>
          <p:cNvPr id="61" name="文本框 60"/>
          <p:cNvSpPr txBox="1"/>
          <p:nvPr/>
        </p:nvSpPr>
        <p:spPr>
          <a:xfrm>
            <a:off x="5376817" y="2826436"/>
            <a:ext cx="1230731" cy="400110"/>
          </a:xfrm>
          <a:prstGeom prst="rect">
            <a:avLst/>
          </a:prstGeom>
          <a:noFill/>
        </p:spPr>
        <p:txBody>
          <a:bodyPr wrap="square" rtlCol="0">
            <a:spAutoFit/>
          </a:bodyPr>
          <a:lstStyle/>
          <a:p>
            <a:pPr algn="ctr"/>
            <a:r>
              <a:rPr lang="en-US" altLang="zh-HK" sz="2000" b="1" dirty="0">
                <a:solidFill>
                  <a:schemeClr val="bg1"/>
                </a:solidFill>
                <a:latin typeface="微软雅黑" panose="020B0503020204020204" pitchFamily="34" charset="-122"/>
                <a:ea typeface="微软雅黑" panose="020B0503020204020204" pitchFamily="34" charset="-122"/>
              </a:rPr>
              <a:t>Vivaldi</a:t>
            </a:r>
            <a:endParaRPr lang="zh-HK" altLang="en-US" sz="2000" b="1" dirty="0">
              <a:solidFill>
                <a:schemeClr val="bg1"/>
              </a:solidFill>
              <a:latin typeface="微软雅黑" panose="020B0503020204020204" pitchFamily="34" charset="-122"/>
              <a:ea typeface="微软雅黑" panose="020B0503020204020204" pitchFamily="34" charset="-122"/>
            </a:endParaRPr>
          </a:p>
        </p:txBody>
      </p:sp>
      <p:grpSp>
        <p:nvGrpSpPr>
          <p:cNvPr id="62" name="组合 61"/>
          <p:cNvGrpSpPr/>
          <p:nvPr/>
        </p:nvGrpSpPr>
        <p:grpSpPr>
          <a:xfrm>
            <a:off x="812190" y="4072504"/>
            <a:ext cx="2583645" cy="1712569"/>
            <a:chOff x="435496" y="1542118"/>
            <a:chExt cx="2246643" cy="1712569"/>
          </a:xfrm>
        </p:grpSpPr>
        <p:sp>
          <p:nvSpPr>
            <p:cNvPr id="63" name="矩形 62"/>
            <p:cNvSpPr/>
            <p:nvPr/>
          </p:nvSpPr>
          <p:spPr>
            <a:xfrm>
              <a:off x="435496" y="1931248"/>
              <a:ext cx="2246643" cy="1323439"/>
            </a:xfrm>
            <a:prstGeom prst="rect">
              <a:avLst/>
            </a:prstGeom>
          </p:spPr>
          <p:txBody>
            <a:bodyPr wrap="square">
              <a:spAutoFit/>
            </a:bodyPr>
            <a:lstStyle/>
            <a:p>
              <a:pPr lvl="0" algn="just"/>
              <a:r>
                <a:rPr lang="en-US" altLang="zh-CN" sz="1600" dirty="0">
                  <a:latin typeface="微软雅黑" panose="020B0503020204020204" pitchFamily="34" charset="-122"/>
                  <a:ea typeface="微软雅黑" panose="020B0503020204020204" pitchFamily="34" charset="-122"/>
                </a:rPr>
                <a:t>PIC</a:t>
              </a:r>
              <a:r>
                <a:rPr lang="zh-CN" altLang="zh-CN" sz="1600" dirty="0">
                  <a:latin typeface="微软雅黑" panose="020B0503020204020204" pitchFamily="34" charset="-122"/>
                  <a:ea typeface="微软雅黑" panose="020B0503020204020204" pitchFamily="34" charset="-122"/>
                </a:rPr>
                <a:t>是在</a:t>
              </a:r>
              <a:r>
                <a:rPr lang="en-US" altLang="zh-CN" sz="1600" dirty="0">
                  <a:latin typeface="微软雅黑" panose="020B0503020204020204" pitchFamily="34" charset="-122"/>
                  <a:ea typeface="微软雅黑" panose="020B0503020204020204" pitchFamily="34" charset="-122"/>
                </a:rPr>
                <a:t>GNP</a:t>
              </a:r>
              <a:r>
                <a:rPr lang="zh-CN" altLang="zh-CN" sz="1600" dirty="0">
                  <a:latin typeface="微软雅黑" panose="020B0503020204020204" pitchFamily="34" charset="-122"/>
                  <a:ea typeface="微软雅黑" panose="020B0503020204020204" pitchFamily="34" charset="-122"/>
                </a:rPr>
                <a:t>的基础之上，改进了锚节点的选择方案</a:t>
              </a:r>
              <a:r>
                <a:rPr lang="zh-CN" altLang="zh-CN" sz="1600" dirty="0" smtClean="0">
                  <a:latin typeface="微软雅黑" panose="020B0503020204020204" pitchFamily="34" charset="-122"/>
                  <a:ea typeface="微软雅黑" panose="020B0503020204020204" pitchFamily="34" charset="-122"/>
                </a:rPr>
                <a:t>，其</a:t>
              </a:r>
              <a:r>
                <a:rPr lang="zh-CN" altLang="zh-CN" sz="1600" dirty="0">
                  <a:latin typeface="微软雅黑" panose="020B0503020204020204" pitchFamily="34" charset="-122"/>
                  <a:ea typeface="微软雅黑" panose="020B0503020204020204" pitchFamily="34" charset="-122"/>
                </a:rPr>
                <a:t>系统中任何已经有坐标的节点都可以被其他节点选作锚</a:t>
              </a:r>
              <a:r>
                <a:rPr lang="zh-CN" altLang="zh-CN" sz="1600" dirty="0" smtClean="0">
                  <a:latin typeface="微软雅黑" panose="020B0503020204020204" pitchFamily="34" charset="-122"/>
                  <a:ea typeface="微软雅黑" panose="020B0503020204020204" pitchFamily="34" charset="-122"/>
                </a:rPr>
                <a:t>节点</a:t>
              </a:r>
              <a:r>
                <a:rPr lang="zh-CN" altLang="en-US" sz="1600" dirty="0" smtClean="0">
                  <a:latin typeface="微软雅黑" panose="020B0503020204020204" pitchFamily="34" charset="-122"/>
                  <a:ea typeface="微软雅黑" panose="020B0503020204020204" pitchFamily="34" charset="-122"/>
                </a:rPr>
                <a:t>。</a:t>
              </a:r>
              <a:endParaRPr lang="zh-HK" altLang="zh-HK" sz="1600" dirty="0">
                <a:solidFill>
                  <a:srgbClr val="666666"/>
                </a:solidFill>
                <a:latin typeface="微软雅黑" panose="020B0503020204020204" pitchFamily="34" charset="-122"/>
                <a:ea typeface="微软雅黑" panose="020B0503020204020204" pitchFamily="34" charset="-122"/>
              </a:endParaRPr>
            </a:p>
          </p:txBody>
        </p:sp>
        <p:sp>
          <p:nvSpPr>
            <p:cNvPr id="64" name="文本框 63"/>
            <p:cNvSpPr txBox="1"/>
            <p:nvPr/>
          </p:nvSpPr>
          <p:spPr>
            <a:xfrm>
              <a:off x="435496" y="1542118"/>
              <a:ext cx="2171700" cy="461665"/>
            </a:xfrm>
            <a:prstGeom prst="rect">
              <a:avLst/>
            </a:prstGeom>
            <a:noFill/>
          </p:spPr>
          <p:txBody>
            <a:bodyPr wrap="square" rtlCol="0">
              <a:spAutoFit/>
            </a:bodyPr>
            <a:lstStyle/>
            <a:p>
              <a:r>
                <a:rPr lang="en-US" altLang="zh-CN" b="1" dirty="0">
                  <a:solidFill>
                    <a:srgbClr val="0174AB"/>
                  </a:solidFill>
                  <a:latin typeface="微软雅黑" panose="020B0503020204020204" pitchFamily="34" charset="-122"/>
                  <a:ea typeface="微软雅黑" panose="020B0503020204020204" pitchFamily="34" charset="-122"/>
                </a:rPr>
                <a:t>PIC</a:t>
              </a:r>
              <a:endParaRPr lang="zh-HK" altLang="en-US" b="1" dirty="0">
                <a:solidFill>
                  <a:srgbClr val="0174AB"/>
                </a:solidFill>
                <a:latin typeface="微软雅黑" panose="020B0503020204020204" pitchFamily="34" charset="-122"/>
                <a:ea typeface="微软雅黑" panose="020B0503020204020204" pitchFamily="34" charset="-122"/>
              </a:endParaRPr>
            </a:p>
          </p:txBody>
        </p:sp>
        <p:sp>
          <p:nvSpPr>
            <p:cNvPr id="65" name="矩形 64"/>
            <p:cNvSpPr/>
            <p:nvPr/>
          </p:nvSpPr>
          <p:spPr>
            <a:xfrm>
              <a:off x="540271" y="1898406"/>
              <a:ext cx="1355204" cy="45887"/>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latin typeface="微软雅黑" panose="020B0503020204020204" pitchFamily="34" charset="-122"/>
                <a:ea typeface="微软雅黑" panose="020B0503020204020204" pitchFamily="34" charset="-122"/>
              </a:endParaRPr>
            </a:p>
          </p:txBody>
        </p:sp>
      </p:grpSp>
      <p:grpSp>
        <p:nvGrpSpPr>
          <p:cNvPr id="66" name="组合 65"/>
          <p:cNvGrpSpPr/>
          <p:nvPr/>
        </p:nvGrpSpPr>
        <p:grpSpPr>
          <a:xfrm>
            <a:off x="6628728" y="3616814"/>
            <a:ext cx="2583645" cy="2451233"/>
            <a:chOff x="435496" y="1542118"/>
            <a:chExt cx="2246643" cy="2451233"/>
          </a:xfrm>
        </p:grpSpPr>
        <p:sp>
          <p:nvSpPr>
            <p:cNvPr id="67" name="矩形 66"/>
            <p:cNvSpPr/>
            <p:nvPr/>
          </p:nvSpPr>
          <p:spPr>
            <a:xfrm>
              <a:off x="435496" y="1931248"/>
              <a:ext cx="2246643" cy="2062103"/>
            </a:xfrm>
            <a:prstGeom prst="rect">
              <a:avLst/>
            </a:prstGeom>
          </p:spPr>
          <p:txBody>
            <a:bodyPr wrap="square">
              <a:spAutoFit/>
            </a:bodyPr>
            <a:lstStyle/>
            <a:p>
              <a:pPr lvl="0" algn="just"/>
              <a:r>
                <a:rPr lang="en-US" altLang="zh-CN" sz="1600" dirty="0" smtClean="0">
                  <a:latin typeface="微软雅黑" panose="020B0503020204020204" pitchFamily="34" charset="-122"/>
                  <a:ea typeface="微软雅黑" panose="020B0503020204020204" pitchFamily="34" charset="-122"/>
                </a:rPr>
                <a:t>NPS</a:t>
              </a:r>
              <a:r>
                <a:rPr lang="zh-CN" altLang="zh-CN" sz="1600" dirty="0" smtClean="0">
                  <a:latin typeface="微软雅黑" panose="020B0503020204020204" pitchFamily="34" charset="-122"/>
                  <a:ea typeface="微软雅黑" panose="020B0503020204020204" pitchFamily="34" charset="-122"/>
                </a:rPr>
                <a:t>是</a:t>
              </a:r>
              <a:r>
                <a:rPr lang="zh-CN" altLang="zh-CN" sz="1600" dirty="0">
                  <a:latin typeface="微软雅黑" panose="020B0503020204020204" pitchFamily="34" charset="-122"/>
                  <a:ea typeface="微软雅黑" panose="020B0503020204020204" pitchFamily="34" charset="-122"/>
                </a:rPr>
                <a:t>一种分层的非中点式的网络坐标</a:t>
              </a:r>
              <a:r>
                <a:rPr lang="zh-CN" altLang="zh-CN" sz="1600" dirty="0" smtClean="0">
                  <a:latin typeface="微软雅黑" panose="020B0503020204020204" pitchFamily="34" charset="-122"/>
                  <a:ea typeface="微软雅黑" panose="020B0503020204020204" pitchFamily="34" charset="-122"/>
                </a:rPr>
                <a:t>系统</a:t>
              </a:r>
              <a:r>
                <a:rPr lang="zh-CN" altLang="en-US" sz="1600" dirty="0" smtClean="0">
                  <a:latin typeface="微软雅黑" panose="020B0503020204020204" pitchFamily="34" charset="-122"/>
                  <a:ea typeface="微软雅黑" panose="020B0503020204020204" pitchFamily="34" charset="-122"/>
                </a:rPr>
                <a:t>，其节点分为三种：</a:t>
              </a:r>
              <a:r>
                <a:rPr lang="zh-CN" altLang="zh-CN" sz="1600" dirty="0">
                  <a:latin typeface="微软雅黑" panose="020B0503020204020204" pitchFamily="34" charset="-122"/>
                  <a:ea typeface="微软雅黑" panose="020B0503020204020204" pitchFamily="34" charset="-122"/>
                </a:rPr>
                <a:t>服务器节点储存着系统参数以及其他节点的</a:t>
              </a:r>
              <a:r>
                <a:rPr lang="zh-CN" altLang="zh-CN" sz="1600" dirty="0" smtClean="0">
                  <a:latin typeface="微软雅黑" panose="020B0503020204020204" pitchFamily="34" charset="-122"/>
                  <a:ea typeface="微软雅黑" panose="020B0503020204020204" pitchFamily="34" charset="-122"/>
                </a:rPr>
                <a:t>信息</a:t>
              </a:r>
              <a:r>
                <a:rPr lang="zh-CN" altLang="en-US" sz="1600" dirty="0" smtClean="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锚</a:t>
              </a:r>
              <a:r>
                <a:rPr lang="zh-CN" altLang="zh-CN" sz="1600" dirty="0" smtClean="0">
                  <a:latin typeface="微软雅黑" panose="020B0503020204020204" pitchFamily="34" charset="-122"/>
                  <a:ea typeface="微软雅黑" panose="020B0503020204020204" pitchFamily="34" charset="-122"/>
                </a:rPr>
                <a:t>节点</a:t>
              </a:r>
              <a:r>
                <a:rPr lang="zh-CN" altLang="en-US" sz="1600" dirty="0" smtClean="0">
                  <a:latin typeface="微软雅黑" panose="020B0503020204020204" pitchFamily="34" charset="-122"/>
                  <a:ea typeface="微软雅黑" panose="020B0503020204020204" pitchFamily="34" charset="-122"/>
                </a:rPr>
                <a:t>构建空间</a:t>
              </a:r>
              <a:r>
                <a:rPr lang="zh-CN" altLang="zh-CN" sz="1600" dirty="0" smtClean="0">
                  <a:latin typeface="微软雅黑" panose="020B0503020204020204" pitchFamily="34" charset="-122"/>
                  <a:ea typeface="微软雅黑" panose="020B0503020204020204" pitchFamily="34" charset="-122"/>
                </a:rPr>
                <a:t>坐标系</a:t>
              </a:r>
              <a:r>
                <a:rPr lang="zh-CN" altLang="en-US" sz="1600" dirty="0" smtClean="0">
                  <a:latin typeface="微软雅黑" panose="020B0503020204020204" pitchFamily="34" charset="-122"/>
                  <a:ea typeface="微软雅黑" panose="020B0503020204020204" pitchFamily="34" charset="-122"/>
                </a:rPr>
                <a:t>的第</a:t>
              </a:r>
              <a:r>
                <a:rPr lang="en-US" altLang="zh-CN" sz="1600" dirty="0" smtClean="0">
                  <a:latin typeface="微软雅黑" panose="020B0503020204020204" pitchFamily="34" charset="-122"/>
                  <a:ea typeface="微软雅黑" panose="020B0503020204020204" pitchFamily="34" charset="-122"/>
                </a:rPr>
                <a:t>0</a:t>
              </a:r>
              <a:r>
                <a:rPr lang="zh-CN" altLang="en-US" sz="1600" dirty="0" smtClean="0">
                  <a:latin typeface="微软雅黑" panose="020B0503020204020204" pitchFamily="34" charset="-122"/>
                  <a:ea typeface="微软雅黑" panose="020B0503020204020204" pitchFamily="34" charset="-122"/>
                </a:rPr>
                <a:t>层；普通节点放置在第</a:t>
              </a:r>
              <a:r>
                <a:rPr lang="en-US" altLang="zh-CN" sz="1600" dirty="0" smtClean="0">
                  <a:latin typeface="微软雅黑" panose="020B0503020204020204" pitchFamily="34" charset="-122"/>
                  <a:ea typeface="微软雅黑" panose="020B0503020204020204" pitchFamily="34" charset="-122"/>
                </a:rPr>
                <a:t>L</a:t>
              </a:r>
              <a:r>
                <a:rPr lang="zh-CN" altLang="en-US" sz="1600" dirty="0" smtClean="0">
                  <a:latin typeface="微软雅黑" panose="020B0503020204020204" pitchFamily="34" charset="-122"/>
                  <a:ea typeface="微软雅黑" panose="020B0503020204020204" pitchFamily="34" charset="-122"/>
                </a:rPr>
                <a:t>层，其坐标参考较小层的节点坐标。</a:t>
              </a:r>
              <a:endParaRPr lang="zh-HK" altLang="zh-HK" sz="1600" dirty="0">
                <a:solidFill>
                  <a:srgbClr val="666666"/>
                </a:solidFill>
                <a:latin typeface="微软雅黑" panose="020B0503020204020204" pitchFamily="34" charset="-122"/>
                <a:ea typeface="微软雅黑" panose="020B0503020204020204" pitchFamily="34" charset="-122"/>
              </a:endParaRPr>
            </a:p>
          </p:txBody>
        </p:sp>
        <p:sp>
          <p:nvSpPr>
            <p:cNvPr id="68" name="文本框 67"/>
            <p:cNvSpPr txBox="1"/>
            <p:nvPr/>
          </p:nvSpPr>
          <p:spPr>
            <a:xfrm>
              <a:off x="435496" y="1542118"/>
              <a:ext cx="2171700" cy="461665"/>
            </a:xfrm>
            <a:prstGeom prst="rect">
              <a:avLst/>
            </a:prstGeom>
            <a:noFill/>
          </p:spPr>
          <p:txBody>
            <a:bodyPr wrap="square" rtlCol="0">
              <a:spAutoFit/>
            </a:bodyPr>
            <a:lstStyle/>
            <a:p>
              <a:r>
                <a:rPr lang="en-US" altLang="zh-HK" b="1" dirty="0" smtClean="0">
                  <a:solidFill>
                    <a:srgbClr val="0174AB"/>
                  </a:solidFill>
                  <a:latin typeface="微软雅黑" panose="020B0503020204020204" pitchFamily="34" charset="-122"/>
                  <a:ea typeface="微软雅黑" panose="020B0503020204020204" pitchFamily="34" charset="-122"/>
                </a:rPr>
                <a:t>NPS</a:t>
              </a:r>
              <a:endParaRPr lang="zh-HK" altLang="en-US" b="1" dirty="0">
                <a:solidFill>
                  <a:srgbClr val="0174AB"/>
                </a:solidFill>
                <a:latin typeface="微软雅黑" panose="020B0503020204020204" pitchFamily="34" charset="-122"/>
                <a:ea typeface="微软雅黑" panose="020B0503020204020204" pitchFamily="34" charset="-122"/>
              </a:endParaRPr>
            </a:p>
          </p:txBody>
        </p:sp>
        <p:sp>
          <p:nvSpPr>
            <p:cNvPr id="69" name="矩形 68"/>
            <p:cNvSpPr/>
            <p:nvPr/>
          </p:nvSpPr>
          <p:spPr>
            <a:xfrm>
              <a:off x="540271" y="1898406"/>
              <a:ext cx="1355204" cy="45887"/>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latin typeface="微软雅黑" panose="020B0503020204020204" pitchFamily="34" charset="-122"/>
                <a:ea typeface="微软雅黑" panose="020B0503020204020204" pitchFamily="34" charset="-122"/>
              </a:endParaRPr>
            </a:p>
          </p:txBody>
        </p:sp>
      </p:grpSp>
      <p:sp>
        <p:nvSpPr>
          <p:cNvPr id="2" name="圆角矩形 1"/>
          <p:cNvSpPr/>
          <p:nvPr/>
        </p:nvSpPr>
        <p:spPr>
          <a:xfrm>
            <a:off x="5009870" y="1379222"/>
            <a:ext cx="4114800" cy="2135293"/>
          </a:xfrm>
          <a:prstGeom prst="roundRect">
            <a:avLst/>
          </a:prstGeom>
          <a:noFill/>
          <a:ln w="762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3719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Vivaldi</a:t>
            </a:r>
            <a:r>
              <a:rPr lang="zh-CN" altLang="en-US" dirty="0" smtClean="0"/>
              <a:t>算法</a:t>
            </a:r>
            <a:endParaRPr lang="zh-CN" altLang="en-US" dirty="0"/>
          </a:p>
        </p:txBody>
      </p:sp>
      <p:sp>
        <p:nvSpPr>
          <p:cNvPr id="3" name="内容占位符 2"/>
          <p:cNvSpPr>
            <a:spLocks noGrp="1"/>
          </p:cNvSpPr>
          <p:nvPr>
            <p:ph idx="1"/>
          </p:nvPr>
        </p:nvSpPr>
        <p:spPr/>
        <p:txBody>
          <a:bodyPr/>
          <a:lstStyle/>
          <a:p>
            <a:r>
              <a:rPr lang="zh-CN" altLang="zh-CN" sz="2400" dirty="0" smtClean="0">
                <a:solidFill>
                  <a:srgbClr val="FF0000"/>
                </a:solidFill>
              </a:rPr>
              <a:t>核心</a:t>
            </a:r>
            <a:r>
              <a:rPr lang="zh-CN" altLang="zh-CN" sz="2400" dirty="0">
                <a:solidFill>
                  <a:srgbClr val="FF0000"/>
                </a:solidFill>
              </a:rPr>
              <a:t>思想</a:t>
            </a:r>
            <a:r>
              <a:rPr lang="zh-CN" altLang="zh-CN" sz="2000" dirty="0"/>
              <a:t>是将网络节点利用将物理弹簧弹性定律，即“弹簧在拉伸和压缩时，其动能和势能会相互转化”，映射到网络节点坐标系统，将网络节点视为由弹簧相连的点，从而将节点间预测距离误差之和最小化问题模拟转化为求弹簧间系统势能</a:t>
            </a:r>
            <a:r>
              <a:rPr lang="zh-CN" altLang="zh-CN" sz="2000" dirty="0" smtClean="0"/>
              <a:t>最小值</a:t>
            </a:r>
            <a:r>
              <a:rPr lang="zh-CN" altLang="zh-CN" sz="2000" dirty="0"/>
              <a:t>问题</a:t>
            </a:r>
            <a:r>
              <a:rPr lang="zh-CN" altLang="zh-CN" sz="2000" dirty="0" smtClean="0"/>
              <a:t>。</a:t>
            </a:r>
            <a:endParaRPr lang="en-US" altLang="zh-CN" sz="2000" dirty="0" smtClean="0"/>
          </a:p>
          <a:p>
            <a:endParaRPr lang="zh-CN" altLang="en-US" sz="2000" dirty="0"/>
          </a:p>
        </p:txBody>
      </p:sp>
      <p:sp>
        <p:nvSpPr>
          <p:cNvPr id="4" name="页脚占位符 3"/>
          <p:cNvSpPr>
            <a:spLocks noGrp="1"/>
          </p:cNvSpPr>
          <p:nvPr>
            <p:ph type="ftr" sz="quarter" idx="10"/>
          </p:nvPr>
        </p:nvSpPr>
        <p:spPr/>
        <p:txBody>
          <a:bodyPr/>
          <a:lstStyle/>
          <a:p>
            <a:pPr>
              <a:defRPr/>
            </a:pPr>
            <a:r>
              <a:rPr lang="zh-CN" altLang="en-US" smtClean="0"/>
              <a:t>武汉大学计算机学院</a:t>
            </a:r>
            <a:endParaRPr lang="zh-CN" altLang="en-US" dirty="0"/>
          </a:p>
        </p:txBody>
      </p:sp>
      <mc:AlternateContent xmlns:mc="http://schemas.openxmlformats.org/markup-compatibility/2006" xmlns:a14="http://schemas.microsoft.com/office/drawing/2010/main">
        <mc:Choice Requires="a14">
          <p:sp>
            <p:nvSpPr>
              <p:cNvPr id="5" name="矩形 4"/>
              <p:cNvSpPr/>
              <p:nvPr/>
            </p:nvSpPr>
            <p:spPr>
              <a:xfrm>
                <a:off x="5175427" y="3034108"/>
                <a:ext cx="1566776" cy="7062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000" i="1">
                          <a:latin typeface="Cambria Math" panose="02040503050406030204" pitchFamily="18" charset="0"/>
                        </a:rPr>
                        <m:t>𝜔</m:t>
                      </m:r>
                      <m:r>
                        <a:rPr lang="zh-CN" altLang="en-US" sz="2000" i="0">
                          <a:latin typeface="Cambria Math" panose="02040503050406030204" pitchFamily="18" charset="0"/>
                        </a:rPr>
                        <m:t>= </m:t>
                      </m:r>
                      <m:f>
                        <m:fPr>
                          <m:ctrlPr>
                            <a:rPr lang="zh-CN" altLang="en-US" sz="2000" i="1">
                              <a:latin typeface="Cambria Math" panose="02040503050406030204" pitchFamily="18" charset="0"/>
                            </a:rPr>
                          </m:ctrlPr>
                        </m:fPr>
                        <m:num>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𝑒</m:t>
                              </m:r>
                            </m:e>
                            <m:sub>
                              <m:r>
                                <a:rPr lang="zh-CN" altLang="en-US" sz="2000" i="1">
                                  <a:latin typeface="Cambria Math" panose="02040503050406030204" pitchFamily="18" charset="0"/>
                                </a:rPr>
                                <m:t>𝑖</m:t>
                              </m:r>
                            </m:sub>
                          </m:sSub>
                        </m:num>
                        <m:den>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𝑒</m:t>
                              </m:r>
                            </m:e>
                            <m:sub>
                              <m:r>
                                <a:rPr lang="zh-CN" altLang="en-US" sz="2000" i="1">
                                  <a:latin typeface="Cambria Math" panose="02040503050406030204" pitchFamily="18" charset="0"/>
                                </a:rPr>
                                <m:t>𝑖</m:t>
                              </m:r>
                            </m:sub>
                          </m:sSub>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𝑒</m:t>
                              </m:r>
                            </m:e>
                            <m:sub>
                              <m:r>
                                <a:rPr lang="zh-CN" altLang="en-US" sz="2000" i="1">
                                  <a:latin typeface="Cambria Math" panose="02040503050406030204" pitchFamily="18" charset="0"/>
                                </a:rPr>
                                <m:t>𝑗</m:t>
                              </m:r>
                            </m:sub>
                          </m:sSub>
                        </m:den>
                      </m:f>
                    </m:oMath>
                  </m:oMathPara>
                </a14:m>
                <a:endParaRPr lang="zh-CN" altLang="en-US" sz="2000" dirty="0"/>
              </a:p>
            </p:txBody>
          </p:sp>
        </mc:Choice>
        <mc:Fallback xmlns="">
          <p:sp>
            <p:nvSpPr>
              <p:cNvPr id="5" name="矩形 4"/>
              <p:cNvSpPr>
                <a:spLocks noRot="1" noChangeAspect="1" noMove="1" noResize="1" noEditPoints="1" noAdjustHandles="1" noChangeArrowheads="1" noChangeShapeType="1" noTextEdit="1"/>
              </p:cNvSpPr>
              <p:nvPr/>
            </p:nvSpPr>
            <p:spPr>
              <a:xfrm>
                <a:off x="5175427" y="3034108"/>
                <a:ext cx="1566776" cy="706219"/>
              </a:xfrm>
              <a:prstGeom prst="rect">
                <a:avLst/>
              </a:prstGeom>
              <a:blipFill>
                <a:blip r:embed="rId3"/>
                <a:stretch>
                  <a:fillRect/>
                </a:stretch>
              </a:blipFill>
            </p:spPr>
            <p:txBody>
              <a:bodyPr/>
              <a:lstStyle/>
              <a:p>
                <a:r>
                  <a:rPr lang="zh-CN" altLang="en-US">
                    <a:noFill/>
                  </a:rPr>
                  <a:t> </a:t>
                </a:r>
              </a:p>
            </p:txBody>
          </p:sp>
        </mc:Fallback>
      </mc:AlternateContent>
      <p:sp>
        <p:nvSpPr>
          <p:cNvPr id="6" name="圆角矩形 5"/>
          <p:cNvSpPr/>
          <p:nvPr/>
        </p:nvSpPr>
        <p:spPr>
          <a:xfrm>
            <a:off x="1024758" y="3258144"/>
            <a:ext cx="2514600" cy="3810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000" dirty="0" smtClean="0"/>
              <a:t>计算误差权值</a:t>
            </a:r>
            <a:endParaRPr lang="zh-CN" altLang="en-US" sz="2000" dirty="0"/>
          </a:p>
        </p:txBody>
      </p:sp>
      <p:sp>
        <p:nvSpPr>
          <p:cNvPr id="7" name="圆角矩形 6"/>
          <p:cNvSpPr/>
          <p:nvPr/>
        </p:nvSpPr>
        <p:spPr>
          <a:xfrm>
            <a:off x="1024758" y="3821706"/>
            <a:ext cx="2514600" cy="3810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800" dirty="0" smtClean="0"/>
              <a:t>计算两点距离相对误差</a:t>
            </a:r>
            <a:endParaRPr lang="zh-CN" altLang="en-US" sz="1800" dirty="0"/>
          </a:p>
        </p:txBody>
      </p:sp>
      <p:sp>
        <p:nvSpPr>
          <p:cNvPr id="8" name="圆角矩形 7"/>
          <p:cNvSpPr/>
          <p:nvPr/>
        </p:nvSpPr>
        <p:spPr>
          <a:xfrm>
            <a:off x="1022130" y="4385268"/>
            <a:ext cx="2514600" cy="3810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000" dirty="0" smtClean="0"/>
              <a:t>更新自身误差估计</a:t>
            </a:r>
            <a:endParaRPr lang="zh-CN" altLang="en-US" sz="2000" dirty="0"/>
          </a:p>
        </p:txBody>
      </p:sp>
      <p:sp>
        <p:nvSpPr>
          <p:cNvPr id="9" name="圆角矩形 8"/>
          <p:cNvSpPr/>
          <p:nvPr/>
        </p:nvSpPr>
        <p:spPr>
          <a:xfrm>
            <a:off x="1022130" y="5052439"/>
            <a:ext cx="2514600" cy="3810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000" dirty="0" smtClean="0"/>
              <a:t>计算误差权值</a:t>
            </a:r>
            <a:endParaRPr lang="zh-CN" altLang="en-US" sz="2000" dirty="0"/>
          </a:p>
        </p:txBody>
      </p:sp>
      <mc:AlternateContent xmlns:mc="http://schemas.openxmlformats.org/markup-compatibility/2006" xmlns:a14="http://schemas.microsoft.com/office/drawing/2010/main">
        <mc:Choice Requires="a14">
          <p:sp>
            <p:nvSpPr>
              <p:cNvPr id="10" name="矩形 9"/>
              <p:cNvSpPr/>
              <p:nvPr/>
            </p:nvSpPr>
            <p:spPr>
              <a:xfrm>
                <a:off x="4419600" y="3861936"/>
                <a:ext cx="3768596" cy="4469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𝑒</m:t>
                          </m:r>
                        </m:e>
                        <m:sub>
                          <m:r>
                            <a:rPr lang="zh-CN" altLang="en-US" sz="2000" i="1">
                              <a:latin typeface="Cambria Math" panose="02040503050406030204" pitchFamily="18" charset="0"/>
                            </a:rPr>
                            <m:t>𝑠</m:t>
                          </m:r>
                        </m:sub>
                      </m:sSub>
                      <m:r>
                        <a:rPr lang="zh-CN" altLang="en-US" sz="2000" i="0">
                          <a:latin typeface="Cambria Math" panose="02040503050406030204" pitchFamily="18" charset="0"/>
                        </a:rPr>
                        <m:t>=</m:t>
                      </m:r>
                      <m:f>
                        <m:fPr>
                          <m:type m:val="lin"/>
                          <m:ctrlPr>
                            <a:rPr lang="zh-CN" altLang="en-US" sz="2000" i="1">
                              <a:latin typeface="Cambria Math" panose="02040503050406030204" pitchFamily="18" charset="0"/>
                            </a:rPr>
                          </m:ctrlPr>
                        </m:fPr>
                        <m:num>
                          <m:d>
                            <m:dPr>
                              <m:begChr m:val="|"/>
                              <m:endChr m:val="|"/>
                              <m:ctrlPr>
                                <a:rPr lang="zh-CN" altLang="en-US" sz="2000" i="1">
                                  <a:latin typeface="Cambria Math" panose="02040503050406030204" pitchFamily="18" charset="0"/>
                                </a:rPr>
                              </m:ctrlPr>
                            </m:dPr>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𝑅𝑇𝑇</m:t>
                                  </m:r>
                                </m:e>
                                <m:sub>
                                  <m:r>
                                    <a:rPr lang="zh-CN" altLang="en-US" sz="2000" i="1">
                                      <a:latin typeface="Cambria Math" panose="02040503050406030204" pitchFamily="18" charset="0"/>
                                    </a:rPr>
                                    <m:t>𝑖</m:t>
                                  </m:r>
                                  <m:r>
                                    <a:rPr lang="zh-CN" altLang="en-US" sz="2000" i="0">
                                      <a:latin typeface="Cambria Math" panose="02040503050406030204" pitchFamily="18" charset="0"/>
                                    </a:rPr>
                                    <m:t>,</m:t>
                                  </m:r>
                                  <m:r>
                                    <a:rPr lang="zh-CN" altLang="en-US" sz="2000" i="1">
                                      <a:latin typeface="Cambria Math" panose="02040503050406030204" pitchFamily="18" charset="0"/>
                                    </a:rPr>
                                    <m:t>𝑗</m:t>
                                  </m:r>
                                </m:sub>
                              </m:sSub>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𝑥</m:t>
                                  </m:r>
                                </m:e>
                                <m:sub>
                                  <m:r>
                                    <a:rPr lang="zh-CN" altLang="en-US" sz="2000" i="1">
                                      <a:latin typeface="Cambria Math" panose="02040503050406030204" pitchFamily="18" charset="0"/>
                                    </a:rPr>
                                    <m:t>𝑖</m:t>
                                  </m:r>
                                </m:sub>
                              </m:sSub>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𝑥</m:t>
                                  </m:r>
                                </m:e>
                                <m:sub>
                                  <m:r>
                                    <a:rPr lang="zh-CN" altLang="en-US" sz="2000" i="1">
                                      <a:latin typeface="Cambria Math" panose="02040503050406030204" pitchFamily="18" charset="0"/>
                                    </a:rPr>
                                    <m:t>𝑗</m:t>
                                  </m:r>
                                </m:sub>
                              </m:sSub>
                              <m:r>
                                <a:rPr lang="zh-CN" altLang="en-US" sz="2000" i="0">
                                  <a:latin typeface="Cambria Math" panose="02040503050406030204" pitchFamily="18" charset="0"/>
                                </a:rPr>
                                <m:t>‖</m:t>
                              </m:r>
                            </m:e>
                          </m:d>
                        </m:num>
                        <m:den>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𝑅𝑇𝑇</m:t>
                              </m:r>
                            </m:e>
                            <m:sub>
                              <m:r>
                                <a:rPr lang="zh-CN" altLang="en-US" sz="2000" i="1">
                                  <a:latin typeface="Cambria Math" panose="02040503050406030204" pitchFamily="18" charset="0"/>
                                </a:rPr>
                                <m:t>𝑖</m:t>
                              </m:r>
                              <m:r>
                                <a:rPr lang="zh-CN" altLang="en-US" sz="2000" i="0">
                                  <a:latin typeface="Cambria Math" panose="02040503050406030204" pitchFamily="18" charset="0"/>
                                </a:rPr>
                                <m:t>,</m:t>
                              </m:r>
                              <m:r>
                                <a:rPr lang="zh-CN" altLang="en-US" sz="2000" i="1">
                                  <a:latin typeface="Cambria Math" panose="02040503050406030204" pitchFamily="18" charset="0"/>
                                </a:rPr>
                                <m:t>𝑗</m:t>
                              </m:r>
                            </m:sub>
                          </m:sSub>
                        </m:den>
                      </m:f>
                    </m:oMath>
                  </m:oMathPara>
                </a14:m>
                <a:endParaRPr lang="zh-CN" altLang="en-US" sz="2000" dirty="0"/>
              </a:p>
            </p:txBody>
          </p:sp>
        </mc:Choice>
        <mc:Fallback xmlns="">
          <p:sp>
            <p:nvSpPr>
              <p:cNvPr id="10" name="矩形 9"/>
              <p:cNvSpPr>
                <a:spLocks noRot="1" noChangeAspect="1" noMove="1" noResize="1" noEditPoints="1" noAdjustHandles="1" noChangeArrowheads="1" noChangeShapeType="1" noTextEdit="1"/>
              </p:cNvSpPr>
              <p:nvPr/>
            </p:nvSpPr>
            <p:spPr>
              <a:xfrm>
                <a:off x="4419600" y="3861936"/>
                <a:ext cx="3768596" cy="446917"/>
              </a:xfrm>
              <a:prstGeom prst="rect">
                <a:avLst/>
              </a:prstGeom>
              <a:blipFill>
                <a:blip r:embed="rId4"/>
                <a:stretch>
                  <a:fillRect t="-146575" r="-4045" b="-2150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4416972" y="4264627"/>
                <a:ext cx="361445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𝑒</m:t>
                          </m:r>
                        </m:e>
                        <m:sub>
                          <m:r>
                            <a:rPr lang="zh-CN" altLang="en-US" i="1">
                              <a:latin typeface="Cambria Math" panose="02040503050406030204" pitchFamily="18" charset="0"/>
                            </a:rPr>
                            <m:t>𝑖</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𝑒</m:t>
                          </m:r>
                        </m:e>
                        <m:sub>
                          <m:r>
                            <a:rPr lang="zh-CN" altLang="en-US" i="1">
                              <a:latin typeface="Cambria Math" panose="02040503050406030204" pitchFamily="18" charset="0"/>
                            </a:rPr>
                            <m:t>𝑠</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𝑒</m:t>
                          </m:r>
                        </m:sub>
                      </m:sSub>
                      <m:r>
                        <a:rPr lang="zh-CN" altLang="en-US" i="1">
                          <a:latin typeface="Cambria Math" panose="02040503050406030204" pitchFamily="18" charset="0"/>
                        </a:rPr>
                        <m:t>𝜔</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𝑒</m:t>
                          </m:r>
                        </m:e>
                        <m:sub>
                          <m:r>
                            <a:rPr lang="zh-CN" altLang="en-US" i="1">
                              <a:latin typeface="Cambria Math" panose="02040503050406030204" pitchFamily="18" charset="0"/>
                            </a:rPr>
                            <m:t>𝑖</m:t>
                          </m:r>
                        </m:sub>
                      </m:sSub>
                      <m:d>
                        <m:dPr>
                          <m:ctrlPr>
                            <a:rPr lang="zh-CN" altLang="en-US" i="1">
                              <a:latin typeface="Cambria Math" panose="02040503050406030204" pitchFamily="18" charset="0"/>
                            </a:rPr>
                          </m:ctrlPr>
                        </m:dPr>
                        <m:e>
                          <m:r>
                            <a:rPr lang="zh-CN" altLang="en-US" i="0">
                              <a:latin typeface="Cambria Math" panose="02040503050406030204" pitchFamily="18" charset="0"/>
                            </a:rPr>
                            <m:t>1−</m:t>
                          </m:r>
                          <m:sSub>
                            <m:sSubPr>
                              <m:ctrlPr>
                                <a:rPr lang="zh-CN" altLang="en-US" i="1">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𝑒</m:t>
                              </m:r>
                            </m:sub>
                          </m:sSub>
                          <m:r>
                            <a:rPr lang="zh-CN" altLang="en-US" i="1">
                              <a:latin typeface="Cambria Math" panose="02040503050406030204" pitchFamily="18" charset="0"/>
                            </a:rPr>
                            <m:t>𝜔</m:t>
                          </m:r>
                        </m:e>
                      </m:d>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4416972" y="4264627"/>
                <a:ext cx="3614451" cy="461665"/>
              </a:xfrm>
              <a:prstGeom prst="rect">
                <a:avLst/>
              </a:prstGeom>
              <a:blipFill>
                <a:blip r:embed="rId5"/>
                <a:stretch>
                  <a:fillRect b="-5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5540292" y="4789814"/>
                <a:ext cx="136781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𝛿</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𝑐</m:t>
                          </m:r>
                        </m:sub>
                      </m:sSub>
                      <m:r>
                        <a:rPr lang="zh-CN" altLang="en-US" i="1">
                          <a:latin typeface="Cambria Math" panose="02040503050406030204" pitchFamily="18" charset="0"/>
                        </a:rPr>
                        <m:t>𝜔</m:t>
                      </m:r>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5540292" y="4789814"/>
                <a:ext cx="1367810" cy="461665"/>
              </a:xfrm>
              <a:prstGeom prst="rect">
                <a:avLst/>
              </a:prstGeom>
              <a:blipFill>
                <a:blip r:embed="rId6"/>
                <a:stretch>
                  <a:fillRect b="-1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3657600" y="5315001"/>
                <a:ext cx="5486400" cy="5178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r>
                        <a:rPr lang="zh-CN" altLang="en-US" i="0">
                          <a:latin typeface="Cambria Math" panose="02040503050406030204" pitchFamily="18" charset="0"/>
                        </a:rPr>
                        <m:t>+</m:t>
                      </m:r>
                      <m:r>
                        <a:rPr lang="zh-CN" altLang="en-US" i="1">
                          <a:latin typeface="Cambria Math" panose="02040503050406030204" pitchFamily="18" charset="0"/>
                        </a:rPr>
                        <m:t>𝛿</m:t>
                      </m:r>
                      <m:d>
                        <m:dPr>
                          <m:ctrlPr>
                            <a:rPr lang="zh-CN" altLang="en-US" i="1">
                              <a:latin typeface="Cambria Math" panose="02040503050406030204" pitchFamily="18" charset="0"/>
                            </a:rPr>
                          </m:ctrlPr>
                        </m:dPr>
                        <m:e>
                          <m:r>
                            <a:rPr lang="zh-CN" altLang="en-US" i="1">
                              <a:latin typeface="Cambria Math" panose="02040503050406030204" pitchFamily="18" charset="0"/>
                            </a:rPr>
                            <m:t>𝑅𝑇𝑇</m:t>
                          </m:r>
                          <m:r>
                            <a:rPr lang="zh-CN" altLang="en-US" i="0">
                              <a:latin typeface="Cambria Math" panose="02040503050406030204" pitchFamily="18" charset="0"/>
                            </a:rPr>
                            <m:t>−</m:t>
                          </m:r>
                          <m:d>
                            <m:dPr>
                              <m:begChr m:val="‖"/>
                              <m:end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𝑗</m:t>
                                  </m:r>
                                </m:sub>
                              </m:sSub>
                            </m:e>
                          </m:d>
                        </m:e>
                      </m:d>
                      <m:r>
                        <a:rPr lang="zh-CN" altLang="en-US" i="1">
                          <a:latin typeface="Cambria Math" panose="02040503050406030204" pitchFamily="18" charset="0"/>
                        </a:rPr>
                        <m:t>𝑢</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𝑗</m:t>
                              </m:r>
                            </m:sub>
                          </m:sSub>
                        </m:e>
                      </m:d>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3657600" y="5315001"/>
                <a:ext cx="5486400" cy="517834"/>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891909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smtClean="0">
                <a:effectLst>
                  <a:outerShdw blurRad="38100" dist="38100" dir="2700000" algn="tl">
                    <a:srgbClr val="C0C0C0"/>
                  </a:outerShdw>
                </a:effectLst>
                <a:latin typeface="黑体" panose="02010609060101010101" pitchFamily="49" charset="-122"/>
                <a:ea typeface="黑体" panose="02010609060101010101" pitchFamily="49" charset="-122"/>
              </a:rPr>
              <a:t>研究背景（</a:t>
            </a:r>
            <a:r>
              <a:rPr lang="en-US" altLang="zh-CN" dirty="0" smtClean="0">
                <a:effectLst>
                  <a:outerShdw blurRad="38100" dist="38100" dir="2700000" algn="tl">
                    <a:srgbClr val="C0C0C0"/>
                  </a:outerShdw>
                </a:effectLst>
                <a:latin typeface="黑体" panose="02010609060101010101" pitchFamily="49" charset="-122"/>
                <a:ea typeface="黑体" panose="02010609060101010101" pitchFamily="49" charset="-122"/>
              </a:rPr>
              <a:t>1/2</a:t>
            </a:r>
            <a:r>
              <a:rPr lang="zh-CN" altLang="en-US" dirty="0" smtClean="0">
                <a:effectLst>
                  <a:outerShdw blurRad="38100" dist="38100" dir="2700000" algn="tl">
                    <a:srgbClr val="C0C0C0"/>
                  </a:outerShdw>
                </a:effectLst>
                <a:latin typeface="黑体" panose="02010609060101010101" pitchFamily="49" charset="-122"/>
                <a:ea typeface="黑体" panose="02010609060101010101" pitchFamily="49" charset="-122"/>
              </a:rPr>
              <a:t>）</a:t>
            </a:r>
            <a:r>
              <a:rPr lang="en-US" altLang="zh-CN" dirty="0" smtClean="0">
                <a:effectLst>
                  <a:outerShdw blurRad="38100" dist="38100" dir="2700000" algn="tl">
                    <a:srgbClr val="C0C0C0"/>
                  </a:outerShdw>
                </a:effectLst>
                <a:latin typeface="黑体" panose="02010609060101010101" pitchFamily="49" charset="-122"/>
                <a:ea typeface="黑体" panose="02010609060101010101" pitchFamily="49" charset="-122"/>
              </a:rPr>
              <a:t>-</a:t>
            </a:r>
            <a:r>
              <a:rPr lang="zh-CN" altLang="en-US" dirty="0" smtClean="0">
                <a:effectLst>
                  <a:outerShdw blurRad="38100" dist="38100" dir="2700000" algn="tl">
                    <a:srgbClr val="C0C0C0"/>
                  </a:outerShdw>
                </a:effectLst>
                <a:latin typeface="黑体" panose="02010609060101010101" pitchFamily="49" charset="-122"/>
                <a:ea typeface="黑体" panose="02010609060101010101" pitchFamily="49" charset="-122"/>
              </a:rPr>
              <a:t>面对的问题</a:t>
            </a:r>
          </a:p>
        </p:txBody>
      </p:sp>
      <p:sp>
        <p:nvSpPr>
          <p:cNvPr id="15363" name="内容占位符 20"/>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 typeface="Wingdings" panose="05000000000000000000" pitchFamily="2" charset="2"/>
              <a:buChar char="p"/>
            </a:pPr>
            <a:r>
              <a:rPr lang="zh-CN" altLang="en-US" sz="3200" dirty="0" smtClean="0">
                <a:latin typeface="微软雅黑" panose="020B0503020204020204" pitchFamily="34" charset="-122"/>
                <a:ea typeface="微软雅黑" panose="020B0503020204020204" pitchFamily="34" charset="-122"/>
              </a:rPr>
              <a:t>大规模网络高精度时间同步成为多网融合关键问题</a:t>
            </a:r>
          </a:p>
          <a:p>
            <a:pPr lvl="1"/>
            <a:r>
              <a:rPr lang="zh-CN" altLang="zh-CN" sz="2800" dirty="0" smtClean="0">
                <a:latin typeface="微软雅黑" panose="020B0503020204020204" pitchFamily="34" charset="-122"/>
                <a:ea typeface="微软雅黑" panose="020B0503020204020204" pitchFamily="34" charset="-122"/>
              </a:rPr>
              <a:t>移动互联网、信息</a:t>
            </a:r>
            <a:r>
              <a:rPr lang="en-US" altLang="zh-CN" sz="2800" dirty="0" smtClean="0">
                <a:latin typeface="微软雅黑" panose="020B0503020204020204" pitchFamily="34" charset="-122"/>
                <a:ea typeface="微软雅黑" panose="020B0503020204020204" pitchFamily="34" charset="-122"/>
              </a:rPr>
              <a:t>-</a:t>
            </a:r>
            <a:r>
              <a:rPr lang="zh-CN" altLang="zh-CN" sz="2800" dirty="0" smtClean="0">
                <a:latin typeface="微软雅黑" panose="020B0503020204020204" pitchFamily="34" charset="-122"/>
                <a:ea typeface="微软雅黑" panose="020B0503020204020204" pitchFamily="34" charset="-122"/>
              </a:rPr>
              <a:t>物理融合系统依靠时间同步技术建立并维持整网的统一时间基准，时间同步包含了时钟同步和频率同步两层含义。大规模网络高精度时间同步技术一直是网络通信等领域的研究热点和难点。</a:t>
            </a:r>
            <a:endParaRPr lang="zh-CN" altLang="zh-CN" sz="2000" dirty="0" smtClean="0">
              <a:latin typeface="微软雅黑" panose="020B0503020204020204" pitchFamily="34" charset="-122"/>
              <a:ea typeface="微软雅黑" panose="020B0503020204020204" pitchFamily="34" charset="-122"/>
            </a:endParaRPr>
          </a:p>
          <a:p>
            <a:pPr eaLnBrk="1" hangingPunct="1"/>
            <a:endParaRPr lang="zh-CN" altLang="en-US" dirty="0" smtClean="0">
              <a:latin typeface="微软雅黑" panose="020B0503020204020204" pitchFamily="34" charset="-122"/>
              <a:ea typeface="微软雅黑" panose="020B0503020204020204" pitchFamily="34" charset="-122"/>
            </a:endParaRPr>
          </a:p>
        </p:txBody>
      </p:sp>
      <p:sp>
        <p:nvSpPr>
          <p:cNvPr id="15364" name="页脚占位符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Verdana" panose="020B0604030504040204" pitchFamily="34" charset="0"/>
                <a:ea typeface="宋体" panose="02010600030101010101" pitchFamily="2" charset="-122"/>
              </a:defRPr>
            </a:lvl1pPr>
            <a:lvl2pPr marL="742950" indent="-285750" eaLnBrk="0" hangingPunct="0">
              <a:defRPr sz="2400">
                <a:solidFill>
                  <a:schemeClr val="tx1"/>
                </a:solidFill>
                <a:latin typeface="Verdana" panose="020B0604030504040204" pitchFamily="34" charset="0"/>
                <a:ea typeface="宋体" panose="02010600030101010101" pitchFamily="2" charset="-122"/>
              </a:defRPr>
            </a:lvl2pPr>
            <a:lvl3pPr marL="1143000" indent="-228600" eaLnBrk="0" hangingPunct="0">
              <a:defRPr sz="2400">
                <a:solidFill>
                  <a:schemeClr val="tx1"/>
                </a:solidFill>
                <a:latin typeface="Verdana" panose="020B0604030504040204" pitchFamily="34" charset="0"/>
                <a:ea typeface="宋体" panose="02010600030101010101" pitchFamily="2" charset="-122"/>
              </a:defRPr>
            </a:lvl3pPr>
            <a:lvl4pPr marL="1600200" indent="-228600" eaLnBrk="0" hangingPunct="0">
              <a:defRPr sz="2400">
                <a:solidFill>
                  <a:schemeClr val="tx1"/>
                </a:solidFill>
                <a:latin typeface="Verdana" panose="020B0604030504040204" pitchFamily="34" charset="0"/>
                <a:ea typeface="宋体" panose="02010600030101010101" pitchFamily="2" charset="-122"/>
              </a:defRPr>
            </a:lvl4pPr>
            <a:lvl5pPr marL="2057400" indent="-228600" eaLnBrk="0" hangingPunct="0">
              <a:defRPr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9pPr>
          </a:lstStyle>
          <a:p>
            <a:pPr eaLnBrk="1" hangingPunct="1"/>
            <a:r>
              <a:rPr lang="zh-CN" altLang="en-US" sz="1600" dirty="0" smtClean="0">
                <a:ea typeface="华文行楷" panose="02010800040101010101" pitchFamily="2" charset="-122"/>
              </a:rPr>
              <a:t>武汉大学计算机学院</a:t>
            </a:r>
          </a:p>
        </p:txBody>
      </p:sp>
      <p:pic>
        <p:nvPicPr>
          <p:cNvPr id="5" name="图片 4"/>
          <p:cNvPicPr/>
          <p:nvPr/>
        </p:nvPicPr>
        <p:blipFill>
          <a:blip r:embed="rId3">
            <a:extLst>
              <a:ext uri="{28A0092B-C50C-407E-A947-70E740481C1C}">
                <a14:useLocalDpi xmlns:a14="http://schemas.microsoft.com/office/drawing/2010/main" val="0"/>
              </a:ext>
            </a:extLst>
          </a:blip>
          <a:srcRect b="6667"/>
          <a:stretch>
            <a:fillRect/>
          </a:stretch>
        </p:blipFill>
        <p:spPr bwMode="auto">
          <a:xfrm>
            <a:off x="1600200" y="1653381"/>
            <a:ext cx="5943600" cy="4419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时空网络</a:t>
            </a:r>
            <a:r>
              <a:rPr lang="zh-CN" altLang="zh-CN" dirty="0" smtClean="0"/>
              <a:t>坐标</a:t>
            </a:r>
            <a:r>
              <a:rPr lang="zh-CN" altLang="en-US" dirty="0" smtClean="0"/>
              <a:t>性能分析与优化</a:t>
            </a:r>
            <a:endParaRPr lang="zh-CN" altLang="en-US" dirty="0"/>
          </a:p>
        </p:txBody>
      </p:sp>
      <p:sp>
        <p:nvSpPr>
          <p:cNvPr id="3" name="内容占位符 2"/>
          <p:cNvSpPr>
            <a:spLocks noGrp="1"/>
          </p:cNvSpPr>
          <p:nvPr>
            <p:ph idx="1"/>
          </p:nvPr>
        </p:nvSpPr>
        <p:spPr/>
        <p:txBody>
          <a:bodyPr/>
          <a:lstStyle/>
          <a:p>
            <a:r>
              <a:rPr lang="zh-CN" altLang="en-US" dirty="0" smtClean="0"/>
              <a:t>问题提出</a:t>
            </a:r>
            <a:endParaRPr lang="zh-CN" altLang="en-US" dirty="0"/>
          </a:p>
        </p:txBody>
      </p:sp>
      <p:sp>
        <p:nvSpPr>
          <p:cNvPr id="4" name="页脚占位符 3"/>
          <p:cNvSpPr>
            <a:spLocks noGrp="1"/>
          </p:cNvSpPr>
          <p:nvPr>
            <p:ph type="ftr" sz="quarter" idx="10"/>
          </p:nvPr>
        </p:nvSpPr>
        <p:spPr/>
        <p:txBody>
          <a:bodyPr/>
          <a:lstStyle/>
          <a:p>
            <a:pPr>
              <a:defRPr/>
            </a:pPr>
            <a:r>
              <a:rPr lang="zh-CN" altLang="en-US" smtClean="0"/>
              <a:t>武汉大学计算机学院</a:t>
            </a:r>
            <a:endParaRPr lang="zh-CN" altLang="en-US" dirty="0"/>
          </a:p>
        </p:txBody>
      </p:sp>
      <p:grpSp>
        <p:nvGrpSpPr>
          <p:cNvPr id="5" name="组合 4"/>
          <p:cNvGrpSpPr/>
          <p:nvPr/>
        </p:nvGrpSpPr>
        <p:grpSpPr>
          <a:xfrm>
            <a:off x="766775" y="2211598"/>
            <a:ext cx="4978646" cy="1506468"/>
            <a:chOff x="3659604" y="1284451"/>
            <a:chExt cx="4292600" cy="1506468"/>
          </a:xfrm>
        </p:grpSpPr>
        <p:sp>
          <p:nvSpPr>
            <p:cNvPr id="6" name="矩形 5"/>
            <p:cNvSpPr/>
            <p:nvPr/>
          </p:nvSpPr>
          <p:spPr>
            <a:xfrm>
              <a:off x="3659604" y="1713701"/>
              <a:ext cx="4292600" cy="1077218"/>
            </a:xfrm>
            <a:prstGeom prst="rect">
              <a:avLst/>
            </a:prstGeom>
          </p:spPr>
          <p:txBody>
            <a:bodyPr wrap="square">
              <a:spAutoFit/>
            </a:bodyPr>
            <a:lstStyle/>
            <a:p>
              <a:pPr lvl="0" algn="just"/>
              <a:r>
                <a:rPr lang="zh-CN" altLang="zh-CN" sz="1600" dirty="0">
                  <a:latin typeface="微软雅黑" panose="020B0503020204020204" pitchFamily="34" charset="-122"/>
                  <a:ea typeface="微软雅黑" panose="020B0503020204020204" pitchFamily="34" charset="-122"/>
                </a:rPr>
                <a:t>当网络环境拥塞时，原先某个节点发送的包到另一个节点后，其反馈包由于路由器路径选择，可能选择了一条不一样的路径回来，这会导致实测时延急剧增大，而这种情况则称之为随机延迟污染</a:t>
              </a:r>
              <a:endParaRPr lang="zh-HK" altLang="zh-HK" sz="1600" dirty="0">
                <a:solidFill>
                  <a:srgbClr val="666666"/>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3670604" y="1284451"/>
              <a:ext cx="2171700" cy="461665"/>
            </a:xfrm>
            <a:prstGeom prst="rect">
              <a:avLst/>
            </a:prstGeom>
            <a:noFill/>
          </p:spPr>
          <p:txBody>
            <a:bodyPr wrap="square" rtlCol="0">
              <a:spAutoFit/>
            </a:bodyPr>
            <a:lstStyle/>
            <a:p>
              <a:r>
                <a:rPr lang="zh-CN" altLang="en-US" b="1" dirty="0" smtClean="0">
                  <a:solidFill>
                    <a:srgbClr val="FF0000"/>
                  </a:solidFill>
                  <a:latin typeface="微软雅黑" panose="020B0503020204020204" pitchFamily="34" charset="-122"/>
                  <a:ea typeface="微软雅黑" panose="020B0503020204020204" pitchFamily="34" charset="-122"/>
                </a:rPr>
                <a:t>随机延迟污染</a:t>
              </a:r>
              <a:endParaRPr lang="zh-HK" altLang="en-US" b="1" dirty="0">
                <a:solidFill>
                  <a:srgbClr val="FF0000"/>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779532" y="3816786"/>
            <a:ext cx="5071895" cy="2236640"/>
            <a:chOff x="4458208" y="3053444"/>
            <a:chExt cx="4292600" cy="2236640"/>
          </a:xfrm>
        </p:grpSpPr>
        <p:sp>
          <p:nvSpPr>
            <p:cNvPr id="9" name="矩形 8"/>
            <p:cNvSpPr/>
            <p:nvPr/>
          </p:nvSpPr>
          <p:spPr>
            <a:xfrm>
              <a:off x="4458208" y="3474202"/>
              <a:ext cx="4292600" cy="1815882"/>
            </a:xfrm>
            <a:prstGeom prst="rect">
              <a:avLst/>
            </a:prstGeom>
          </p:spPr>
          <p:txBody>
            <a:bodyPr wrap="square">
              <a:spAutoFit/>
            </a:bodyPr>
            <a:lstStyle/>
            <a:p>
              <a:pPr lvl="0" algn="just"/>
              <a:r>
                <a:rPr lang="zh-CN" altLang="zh-CN" sz="1600" dirty="0">
                  <a:latin typeface="微软雅黑" panose="020B0503020204020204" pitchFamily="34" charset="-122"/>
                  <a:ea typeface="微软雅黑" panose="020B0503020204020204" pitchFamily="34" charset="-122"/>
                </a:rPr>
                <a:t>在网络中，由于网络自身物理因素，负载均衡，路由策略等因素，使得节点间时延经常出现三角不等式违例</a:t>
              </a:r>
              <a:r>
                <a:rPr lang="zh-CN" altLang="zh-CN" sz="1600" dirty="0" smtClean="0">
                  <a:latin typeface="微软雅黑" panose="020B0503020204020204" pitchFamily="34" charset="-122"/>
                  <a:ea typeface="微软雅黑" panose="020B0503020204020204" pitchFamily="34" charset="-122"/>
                </a:rPr>
                <a:t>现象</a:t>
              </a:r>
              <a:r>
                <a:rPr lang="zh-CN" altLang="en-US" sz="1600" dirty="0" smtClean="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如图所示，节点</a:t>
              </a:r>
              <a:r>
                <a:rPr lang="en-US" altLang="zh-CN" sz="1600" dirty="0">
                  <a:latin typeface="微软雅黑" panose="020B0503020204020204" pitchFamily="34" charset="-122"/>
                  <a:ea typeface="微软雅黑" panose="020B0503020204020204" pitchFamily="34" charset="-122"/>
                </a:rPr>
                <a:t>AB</a:t>
              </a:r>
              <a:r>
                <a:rPr lang="zh-CN" altLang="zh-CN" sz="1600" dirty="0">
                  <a:latin typeface="微软雅黑" panose="020B0503020204020204" pitchFamily="34" charset="-122"/>
                  <a:ea typeface="微软雅黑" panose="020B0503020204020204" pitchFamily="34" charset="-122"/>
                </a:rPr>
                <a:t>间时延与节点</a:t>
              </a:r>
              <a:r>
                <a:rPr lang="en-US" altLang="zh-CN" sz="1600" dirty="0">
                  <a:latin typeface="微软雅黑" panose="020B0503020204020204" pitchFamily="34" charset="-122"/>
                  <a:ea typeface="微软雅黑" panose="020B0503020204020204" pitchFamily="34" charset="-122"/>
                </a:rPr>
                <a:t>BC</a:t>
              </a:r>
              <a:r>
                <a:rPr lang="zh-CN" altLang="zh-CN" sz="1600" dirty="0">
                  <a:latin typeface="微软雅黑" panose="020B0503020204020204" pitchFamily="34" charset="-122"/>
                  <a:ea typeface="微软雅黑" panose="020B0503020204020204" pitchFamily="34" charset="-122"/>
                </a:rPr>
                <a:t>间时延总和为</a:t>
              </a:r>
              <a:r>
                <a:rPr lang="en-US" altLang="zh-CN" sz="1600" dirty="0">
                  <a:latin typeface="微软雅黑" panose="020B0503020204020204" pitchFamily="34" charset="-122"/>
                  <a:ea typeface="微软雅黑" panose="020B0503020204020204" pitchFamily="34" charset="-122"/>
                </a:rPr>
                <a:t>200</a:t>
              </a:r>
              <a:r>
                <a:rPr lang="zh-CN" altLang="zh-CN" sz="1600" dirty="0">
                  <a:latin typeface="微软雅黑" panose="020B0503020204020204" pitchFamily="34" charset="-122"/>
                  <a:ea typeface="微软雅黑" panose="020B0503020204020204" pitchFamily="34" charset="-122"/>
                </a:rPr>
                <a:t>，小于节点</a:t>
              </a:r>
              <a:r>
                <a:rPr lang="en-US" altLang="zh-CN" sz="1600" dirty="0">
                  <a:latin typeface="微软雅黑" panose="020B0503020204020204" pitchFamily="34" charset="-122"/>
                  <a:ea typeface="微软雅黑" panose="020B0503020204020204" pitchFamily="34" charset="-122"/>
                </a:rPr>
                <a:t>AC</a:t>
              </a:r>
              <a:r>
                <a:rPr lang="zh-CN" altLang="zh-CN" sz="1600" dirty="0">
                  <a:latin typeface="微软雅黑" panose="020B0503020204020204" pitchFamily="34" charset="-122"/>
                  <a:ea typeface="微软雅黑" panose="020B0503020204020204" pitchFamily="34" charset="-122"/>
                </a:rPr>
                <a:t>间时延</a:t>
              </a:r>
              <a:r>
                <a:rPr lang="en-US" altLang="zh-CN" sz="1600" dirty="0">
                  <a:latin typeface="微软雅黑" panose="020B0503020204020204" pitchFamily="34" charset="-122"/>
                  <a:ea typeface="微软雅黑" panose="020B0503020204020204" pitchFamily="34" charset="-122"/>
                </a:rPr>
                <a:t>300</a:t>
              </a:r>
              <a:r>
                <a:rPr lang="zh-CN" altLang="zh-CN" sz="1600" dirty="0">
                  <a:latin typeface="微软雅黑" panose="020B0503020204020204" pitchFamily="34" charset="-122"/>
                  <a:ea typeface="微软雅黑" panose="020B0503020204020204" pitchFamily="34" charset="-122"/>
                </a:rPr>
                <a:t>。而在网络坐标系统中，将这三节点放入几何坐标系</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以欧式坐标为例</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时，欧式坐标中无法找到三个点，使他们间距离同时满足</a:t>
              </a:r>
              <a:r>
                <a:rPr lang="en-US" altLang="zh-CN" sz="1600" dirty="0">
                  <a:latin typeface="微软雅黑" panose="020B0503020204020204" pitchFamily="34" charset="-122"/>
                  <a:ea typeface="微软雅黑" panose="020B0503020204020204" pitchFamily="34" charset="-122"/>
                </a:rPr>
                <a:t>ABC</a:t>
              </a:r>
              <a:r>
                <a:rPr lang="zh-CN" altLang="zh-CN" sz="1600" dirty="0">
                  <a:latin typeface="微软雅黑" panose="020B0503020204020204" pitchFamily="34" charset="-122"/>
                  <a:ea typeface="微软雅黑" panose="020B0503020204020204" pitchFamily="34" charset="-122"/>
                </a:rPr>
                <a:t>间的</a:t>
              </a:r>
              <a:r>
                <a:rPr lang="zh-CN" altLang="zh-CN" sz="1600" dirty="0" smtClean="0">
                  <a:latin typeface="微软雅黑" panose="020B0503020204020204" pitchFamily="34" charset="-122"/>
                  <a:ea typeface="微软雅黑" panose="020B0503020204020204" pitchFamily="34" charset="-122"/>
                </a:rPr>
                <a:t>距离</a:t>
              </a:r>
              <a:r>
                <a:rPr lang="zh-CN" altLang="en-US" sz="1600" dirty="0">
                  <a:latin typeface="微软雅黑" panose="020B0503020204020204" pitchFamily="34" charset="-122"/>
                  <a:ea typeface="微软雅黑" panose="020B0503020204020204" pitchFamily="34" charset="-122"/>
                </a:rPr>
                <a:t>。</a:t>
              </a:r>
              <a:endParaRPr lang="zh-HK" altLang="zh-HK" sz="1600" dirty="0">
                <a:solidFill>
                  <a:srgbClr val="666666"/>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4458209" y="3053444"/>
              <a:ext cx="2712612" cy="461665"/>
            </a:xfrm>
            <a:prstGeom prst="rect">
              <a:avLst/>
            </a:prstGeom>
            <a:noFill/>
          </p:spPr>
          <p:txBody>
            <a:bodyPr wrap="squar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三角不等式违例现象</a:t>
              </a:r>
              <a:endParaRPr lang="zh-HK" altLang="en-US" b="1" dirty="0">
                <a:solidFill>
                  <a:srgbClr val="FF0000"/>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6176114" y="4572000"/>
            <a:ext cx="2567794" cy="1186155"/>
            <a:chOff x="0" y="0"/>
            <a:chExt cx="2570041" cy="1248096"/>
          </a:xfrm>
        </p:grpSpPr>
        <p:sp>
          <p:nvSpPr>
            <p:cNvPr id="12" name="文本框 2"/>
            <p:cNvSpPr txBox="1">
              <a:spLocks noChangeArrowheads="1"/>
            </p:cNvSpPr>
            <p:nvPr/>
          </p:nvSpPr>
          <p:spPr bwMode="auto">
            <a:xfrm>
              <a:off x="2103316" y="189049"/>
              <a:ext cx="466725" cy="485774"/>
            </a:xfrm>
            <a:prstGeom prst="rect">
              <a:avLst/>
            </a:prstGeom>
            <a:noFill/>
            <a:ln w="9525">
              <a:noFill/>
              <a:miter lim="800000"/>
              <a:headEnd/>
              <a:tailEnd/>
            </a:ln>
          </p:spPr>
          <p:txBody>
            <a:bodyPr rot="0" vert="horz" wrap="square" lIns="91440" tIns="45720" rIns="91440" bIns="45720" anchor="t" anchorCtr="0">
              <a:noAutofit/>
            </a:bodyPr>
            <a:lstStyle/>
            <a:p>
              <a:pPr>
                <a:lnSpc>
                  <a:spcPts val="2300"/>
                </a:lnSpc>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C</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p:txBody>
        </p:sp>
        <p:grpSp>
          <p:nvGrpSpPr>
            <p:cNvPr id="13" name="组合 12"/>
            <p:cNvGrpSpPr/>
            <p:nvPr/>
          </p:nvGrpSpPr>
          <p:grpSpPr>
            <a:xfrm>
              <a:off x="0" y="0"/>
              <a:ext cx="2409825" cy="1248096"/>
              <a:chOff x="0" y="0"/>
              <a:chExt cx="2409825" cy="1248096"/>
            </a:xfrm>
          </p:grpSpPr>
          <p:grpSp>
            <p:nvGrpSpPr>
              <p:cNvPr id="14" name="组合 13"/>
              <p:cNvGrpSpPr/>
              <p:nvPr/>
            </p:nvGrpSpPr>
            <p:grpSpPr>
              <a:xfrm>
                <a:off x="0" y="0"/>
                <a:ext cx="2409825" cy="1171575"/>
                <a:chOff x="0" y="0"/>
                <a:chExt cx="2409825" cy="1171575"/>
              </a:xfrm>
            </p:grpSpPr>
            <p:grpSp>
              <p:nvGrpSpPr>
                <p:cNvPr id="16" name="组合 15"/>
                <p:cNvGrpSpPr/>
                <p:nvPr/>
              </p:nvGrpSpPr>
              <p:grpSpPr>
                <a:xfrm>
                  <a:off x="0" y="0"/>
                  <a:ext cx="2409825" cy="1171575"/>
                  <a:chOff x="1" y="-1"/>
                  <a:chExt cx="2409824" cy="1171576"/>
                </a:xfrm>
              </p:grpSpPr>
              <p:grpSp>
                <p:nvGrpSpPr>
                  <p:cNvPr id="18" name="组合 17"/>
                  <p:cNvGrpSpPr/>
                  <p:nvPr/>
                </p:nvGrpSpPr>
                <p:grpSpPr>
                  <a:xfrm>
                    <a:off x="1" y="200025"/>
                    <a:ext cx="2409824" cy="971550"/>
                    <a:chOff x="1" y="0"/>
                    <a:chExt cx="2409824" cy="971550"/>
                  </a:xfrm>
                </p:grpSpPr>
                <p:sp>
                  <p:nvSpPr>
                    <p:cNvPr id="22" name="椭圆 21"/>
                    <p:cNvSpPr/>
                    <p:nvPr/>
                  </p:nvSpPr>
                  <p:spPr>
                    <a:xfrm>
                      <a:off x="1" y="0"/>
                      <a:ext cx="381000" cy="381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ts val="2300"/>
                        </a:lnSpc>
                        <a:spcAft>
                          <a:spcPts val="0"/>
                        </a:spcAft>
                      </a:pPr>
                      <a:r>
                        <a:rPr lang="en-US" sz="12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p:txBody>
                </p:sp>
                <p:sp>
                  <p:nvSpPr>
                    <p:cNvPr id="23" name="椭圆 22"/>
                    <p:cNvSpPr/>
                    <p:nvPr/>
                  </p:nvSpPr>
                  <p:spPr>
                    <a:xfrm>
                      <a:off x="981075" y="590550"/>
                      <a:ext cx="381000" cy="381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ts val="2300"/>
                        </a:lnSpc>
                        <a:spcAft>
                          <a:spcPts val="0"/>
                        </a:spcAft>
                      </a:pPr>
                      <a:r>
                        <a:rPr lang="en-US" sz="12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p:txBody>
                </p:sp>
                <p:sp>
                  <p:nvSpPr>
                    <p:cNvPr id="24" name="椭圆 23"/>
                    <p:cNvSpPr/>
                    <p:nvPr/>
                  </p:nvSpPr>
                  <p:spPr>
                    <a:xfrm>
                      <a:off x="2028825" y="0"/>
                      <a:ext cx="381000" cy="381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ts val="2300"/>
                        </a:lnSpc>
                        <a:spcAft>
                          <a:spcPts val="0"/>
                        </a:spcAft>
                      </a:pPr>
                      <a:r>
                        <a:rPr lang="en-US" sz="12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p:txBody>
                </p:sp>
                <p:cxnSp>
                  <p:nvCxnSpPr>
                    <p:cNvPr id="25" name="直接连接符 24"/>
                    <p:cNvCxnSpPr/>
                    <p:nvPr/>
                  </p:nvCxnSpPr>
                  <p:spPr>
                    <a:xfrm>
                      <a:off x="390525" y="171450"/>
                      <a:ext cx="771525" cy="4095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1162050" y="200025"/>
                      <a:ext cx="866775" cy="390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81000" y="171450"/>
                      <a:ext cx="1647825" cy="1905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9" name="文本框 2"/>
                  <p:cNvSpPr txBox="1">
                    <a:spLocks noChangeArrowheads="1"/>
                  </p:cNvSpPr>
                  <p:nvPr/>
                </p:nvSpPr>
                <p:spPr bwMode="auto">
                  <a:xfrm>
                    <a:off x="971550" y="-1"/>
                    <a:ext cx="466725" cy="485775"/>
                  </a:xfrm>
                  <a:prstGeom prst="rect">
                    <a:avLst/>
                  </a:prstGeom>
                  <a:noFill/>
                  <a:ln w="9525">
                    <a:noFill/>
                    <a:miter lim="800000"/>
                    <a:headEnd/>
                    <a:tailEnd/>
                  </a:ln>
                </p:spPr>
                <p:txBody>
                  <a:bodyPr rot="0" vert="horz" wrap="square" lIns="91440" tIns="45720" rIns="91440" bIns="45720" anchor="t" anchorCtr="0">
                    <a:noAutofit/>
                  </a:bodyPr>
                  <a:lstStyle/>
                  <a:p>
                    <a:pPr>
                      <a:lnSpc>
                        <a:spcPts val="2300"/>
                      </a:lnSpc>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300</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p:txBody>
              </p:sp>
              <p:sp>
                <p:nvSpPr>
                  <p:cNvPr id="20" name="文本框 2"/>
                  <p:cNvSpPr txBox="1">
                    <a:spLocks noChangeArrowheads="1"/>
                  </p:cNvSpPr>
                  <p:nvPr/>
                </p:nvSpPr>
                <p:spPr bwMode="auto">
                  <a:xfrm>
                    <a:off x="466724" y="507091"/>
                    <a:ext cx="438151" cy="445409"/>
                  </a:xfrm>
                  <a:prstGeom prst="rect">
                    <a:avLst/>
                  </a:prstGeom>
                  <a:noFill/>
                  <a:ln w="9525">
                    <a:noFill/>
                    <a:miter lim="800000"/>
                    <a:headEnd/>
                    <a:tailEnd/>
                  </a:ln>
                </p:spPr>
                <p:txBody>
                  <a:bodyPr rot="0" vert="horz" wrap="square" lIns="91440" tIns="45720" rIns="91440" bIns="45720" anchor="t" anchorCtr="0">
                    <a:noAutofit/>
                  </a:bodyPr>
                  <a:lstStyle/>
                  <a:p>
                    <a:pPr>
                      <a:lnSpc>
                        <a:spcPts val="2300"/>
                      </a:lnSpc>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100</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p:txBody>
              </p:sp>
              <p:sp>
                <p:nvSpPr>
                  <p:cNvPr id="21" name="文本框 2"/>
                  <p:cNvSpPr txBox="1">
                    <a:spLocks noChangeArrowheads="1"/>
                  </p:cNvSpPr>
                  <p:nvPr/>
                </p:nvSpPr>
                <p:spPr bwMode="auto">
                  <a:xfrm>
                    <a:off x="1508717" y="515392"/>
                    <a:ext cx="495300" cy="489816"/>
                  </a:xfrm>
                  <a:prstGeom prst="rect">
                    <a:avLst/>
                  </a:prstGeom>
                  <a:noFill/>
                  <a:ln w="9525">
                    <a:noFill/>
                    <a:miter lim="800000"/>
                    <a:headEnd/>
                    <a:tailEnd/>
                  </a:ln>
                </p:spPr>
                <p:txBody>
                  <a:bodyPr rot="0" vert="horz" wrap="square" lIns="91440" tIns="45720" rIns="91440" bIns="45720" anchor="t" anchorCtr="0">
                    <a:noAutofit/>
                  </a:bodyPr>
                  <a:lstStyle/>
                  <a:p>
                    <a:pPr>
                      <a:lnSpc>
                        <a:spcPts val="2300"/>
                      </a:lnSpc>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100</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p:txBody>
              </p:sp>
            </p:grpSp>
            <p:sp>
              <p:nvSpPr>
                <p:cNvPr id="17" name="文本框 2"/>
                <p:cNvSpPr txBox="1">
                  <a:spLocks noChangeArrowheads="1"/>
                </p:cNvSpPr>
                <p:nvPr/>
              </p:nvSpPr>
              <p:spPr bwMode="auto">
                <a:xfrm>
                  <a:off x="64479" y="169823"/>
                  <a:ext cx="466725" cy="485776"/>
                </a:xfrm>
                <a:prstGeom prst="rect">
                  <a:avLst/>
                </a:prstGeom>
                <a:noFill/>
                <a:ln w="9525">
                  <a:noFill/>
                  <a:miter lim="800000"/>
                  <a:headEnd/>
                  <a:tailEnd/>
                </a:ln>
              </p:spPr>
              <p:txBody>
                <a:bodyPr rot="0" vert="horz" wrap="square" lIns="91440" tIns="45720" rIns="91440" bIns="45720" anchor="t" anchorCtr="0">
                  <a:noAutofit/>
                </a:bodyPr>
                <a:lstStyle/>
                <a:p>
                  <a:pPr>
                    <a:lnSpc>
                      <a:spcPts val="2300"/>
                    </a:lnSpc>
                    <a:spcAft>
                      <a:spcPts val="0"/>
                    </a:spcAft>
                  </a:pPr>
                  <a:r>
                    <a:rPr lang="en-US" sz="1200" kern="100" dirty="0">
                      <a:effectLst/>
                      <a:latin typeface="宋体" panose="02010600030101010101" pitchFamily="2" charset="-122"/>
                      <a:ea typeface="宋体" panose="02010600030101010101" pitchFamily="2" charset="-122"/>
                      <a:cs typeface="宋体" panose="02010600030101010101" pitchFamily="2" charset="-122"/>
                    </a:rPr>
                    <a:t>A</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p:txBody>
            </p:sp>
          </p:grpSp>
          <p:sp>
            <p:nvSpPr>
              <p:cNvPr id="15" name="文本框 2"/>
              <p:cNvSpPr txBox="1">
                <a:spLocks noChangeArrowheads="1"/>
              </p:cNvSpPr>
              <p:nvPr/>
            </p:nvSpPr>
            <p:spPr bwMode="auto">
              <a:xfrm>
                <a:off x="1055348" y="762321"/>
                <a:ext cx="466725" cy="485775"/>
              </a:xfrm>
              <a:prstGeom prst="rect">
                <a:avLst/>
              </a:prstGeom>
              <a:noFill/>
              <a:ln w="9525">
                <a:noFill/>
                <a:miter lim="800000"/>
                <a:headEnd/>
                <a:tailEnd/>
              </a:ln>
            </p:spPr>
            <p:txBody>
              <a:bodyPr rot="0" vert="horz" wrap="square" lIns="91440" tIns="45720" rIns="91440" bIns="45720" anchor="t" anchorCtr="0">
                <a:noAutofit/>
              </a:bodyPr>
              <a:lstStyle/>
              <a:p>
                <a:pPr>
                  <a:lnSpc>
                    <a:spcPts val="2300"/>
                  </a:lnSpc>
                  <a:spcAft>
                    <a:spcPts val="0"/>
                  </a:spcAft>
                </a:pPr>
                <a:r>
                  <a:rPr lang="en-US" sz="1200" kern="100" dirty="0">
                    <a:effectLst/>
                    <a:latin typeface="宋体" panose="02010600030101010101" pitchFamily="2" charset="-122"/>
                    <a:ea typeface="宋体" panose="02010600030101010101" pitchFamily="2" charset="-122"/>
                    <a:cs typeface="宋体" panose="02010600030101010101" pitchFamily="2" charset="-122"/>
                  </a:rPr>
                  <a:t>B</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p:txBody>
          </p:sp>
        </p:grpSp>
      </p:grpSp>
      <p:pic>
        <p:nvPicPr>
          <p:cNvPr id="28" name="图片 27"/>
          <p:cNvPicPr/>
          <p:nvPr/>
        </p:nvPicPr>
        <p:blipFill>
          <a:blip r:embed="rId2"/>
          <a:stretch>
            <a:fillRect/>
          </a:stretch>
        </p:blipFill>
        <p:spPr>
          <a:xfrm>
            <a:off x="6028720" y="2331836"/>
            <a:ext cx="2869954" cy="1403221"/>
          </a:xfrm>
          <a:prstGeom prst="rect">
            <a:avLst/>
          </a:prstGeom>
        </p:spPr>
      </p:pic>
    </p:spTree>
    <p:extLst>
      <p:ext uri="{BB962C8B-B14F-4D97-AF65-F5344CB8AC3E}">
        <p14:creationId xmlns:p14="http://schemas.microsoft.com/office/powerpoint/2010/main" val="24613389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稳定抑制</a:t>
            </a:r>
            <a:r>
              <a:rPr lang="en-US" altLang="zh-CN" dirty="0" smtClean="0"/>
              <a:t>Vivaldi</a:t>
            </a:r>
            <a:r>
              <a:rPr lang="zh-CN" altLang="en-US" dirty="0" smtClean="0"/>
              <a:t>算法</a:t>
            </a:r>
            <a:endParaRPr lang="zh-CN" altLang="en-US" dirty="0"/>
          </a:p>
        </p:txBody>
      </p:sp>
      <p:sp>
        <p:nvSpPr>
          <p:cNvPr id="3" name="内容占位符 2"/>
          <p:cNvSpPr>
            <a:spLocks noGrp="1"/>
          </p:cNvSpPr>
          <p:nvPr>
            <p:ph idx="1"/>
          </p:nvPr>
        </p:nvSpPr>
        <p:spPr/>
        <p:txBody>
          <a:bodyPr/>
          <a:lstStyle/>
          <a:p>
            <a:pPr algn="just"/>
            <a:r>
              <a:rPr lang="zh-CN" altLang="en-US" sz="2400" dirty="0">
                <a:latin typeface="微软雅黑" panose="020B0503020204020204" pitchFamily="34" charset="-122"/>
                <a:ea typeface="微软雅黑" panose="020B0503020204020204" pitchFamily="34" charset="-122"/>
              </a:rPr>
              <a:t>对随机延迟污染的</a:t>
            </a:r>
            <a:r>
              <a:rPr lang="zh-CN" altLang="en-US" sz="2400" dirty="0" smtClean="0">
                <a:latin typeface="微软雅黑" panose="020B0503020204020204" pitchFamily="34" charset="-122"/>
                <a:ea typeface="微软雅黑" panose="020B0503020204020204" pitchFamily="34" charset="-122"/>
              </a:rPr>
              <a:t>抑制</a:t>
            </a:r>
            <a:endParaRPr lang="en-US" altLang="zh-CN" sz="2400" dirty="0" smtClean="0">
              <a:latin typeface="微软雅黑" panose="020B0503020204020204" pitchFamily="34" charset="-122"/>
              <a:ea typeface="微软雅黑" panose="020B0503020204020204" pitchFamily="34" charset="-122"/>
            </a:endParaRPr>
          </a:p>
          <a:p>
            <a:pPr lvl="1" algn="just"/>
            <a:r>
              <a:rPr lang="zh-CN" altLang="en-US" sz="2000" dirty="0">
                <a:latin typeface="微软雅黑" panose="020B0503020204020204" pitchFamily="34" charset="-122"/>
                <a:ea typeface="微软雅黑" panose="020B0503020204020204" pitchFamily="34" charset="-122"/>
              </a:rPr>
              <a:t>通过计算并保存节点获得的每一个实测时延的估计值，通过比较实测延时与估计值，来判断是否出现了随机延迟污染现象。</a:t>
            </a:r>
          </a:p>
          <a:p>
            <a:pPr algn="just"/>
            <a:r>
              <a:rPr lang="zh-CN" altLang="en-US" sz="2400" dirty="0" smtClean="0">
                <a:latin typeface="微软雅黑" panose="020B0503020204020204" pitchFamily="34" charset="-122"/>
                <a:ea typeface="微软雅黑" panose="020B0503020204020204" pitchFamily="34" charset="-122"/>
              </a:rPr>
              <a:t>坐标抖动感知方法</a:t>
            </a:r>
            <a:endParaRPr lang="en-US" altLang="zh-CN" sz="2400" dirty="0" smtClean="0">
              <a:latin typeface="微软雅黑" panose="020B0503020204020204" pitchFamily="34" charset="-122"/>
              <a:ea typeface="微软雅黑" panose="020B0503020204020204" pitchFamily="34" charset="-122"/>
            </a:endParaRPr>
          </a:p>
          <a:p>
            <a:pPr lvl="1" algn="just"/>
            <a:r>
              <a:rPr lang="zh-CN" altLang="en-US" sz="2000" dirty="0">
                <a:latin typeface="微软雅黑" panose="020B0503020204020204" pitchFamily="34" charset="-122"/>
                <a:ea typeface="微软雅黑" panose="020B0503020204020204" pitchFamily="34" charset="-122"/>
              </a:rPr>
              <a:t>当未出现随机延迟污染现象时，则每获得</a:t>
            </a:r>
            <a:r>
              <a:rPr lang="en-US" altLang="zh-CN" sz="2000" dirty="0">
                <a:latin typeface="微软雅黑" panose="020B0503020204020204" pitchFamily="34" charset="-122"/>
                <a:ea typeface="微软雅黑" panose="020B0503020204020204" pitchFamily="34" charset="-122"/>
              </a:rPr>
              <a:t>N</a:t>
            </a:r>
            <a:r>
              <a:rPr lang="zh-CN" altLang="en-US" sz="2000" dirty="0">
                <a:latin typeface="微软雅黑" panose="020B0503020204020204" pitchFamily="34" charset="-122"/>
                <a:ea typeface="微软雅黑" panose="020B0503020204020204" pitchFamily="34" charset="-122"/>
              </a:rPr>
              <a:t>个实测时延便计算一次该节点与邻居节点预测时延和时延时延差值，如果大于上一次计算的数值，则认为发生了坐标抖动。</a:t>
            </a:r>
            <a:endParaRPr lang="zh-HK" altLang="zh-HK" sz="2000" dirty="0">
              <a:latin typeface="微软雅黑" panose="020B0503020204020204" pitchFamily="34" charset="-122"/>
              <a:ea typeface="微软雅黑" panose="020B0503020204020204" pitchFamily="34" charset="-122"/>
            </a:endParaRPr>
          </a:p>
          <a:p>
            <a:pPr algn="just"/>
            <a:r>
              <a:rPr lang="zh-CN" altLang="en-US" sz="2400" dirty="0" smtClean="0">
                <a:latin typeface="微软雅黑" panose="020B0503020204020204" pitchFamily="34" charset="-122"/>
                <a:ea typeface="微软雅黑" panose="020B0503020204020204" pitchFamily="34" charset="-122"/>
              </a:rPr>
              <a:t>抑制算法</a:t>
            </a:r>
            <a:endParaRPr lang="en-US" altLang="zh-CN" sz="2400" dirty="0" smtClean="0">
              <a:latin typeface="微软雅黑" panose="020B0503020204020204" pitchFamily="34" charset="-122"/>
              <a:ea typeface="微软雅黑" panose="020B0503020204020204" pitchFamily="34" charset="-122"/>
            </a:endParaRPr>
          </a:p>
          <a:p>
            <a:pPr lvl="1" algn="just"/>
            <a:r>
              <a:rPr lang="zh-CN" altLang="en-US" sz="2000" dirty="0">
                <a:latin typeface="微软雅黑" panose="020B0503020204020204" pitchFamily="34" charset="-122"/>
                <a:ea typeface="微软雅黑" panose="020B0503020204020204" pitchFamily="34" charset="-122"/>
              </a:rPr>
              <a:t>这部分主要是</a:t>
            </a:r>
            <a:r>
              <a:rPr lang="en-US" altLang="zh-CN" sz="2000" dirty="0">
                <a:latin typeface="微软雅黑" panose="020B0503020204020204" pitchFamily="34" charset="-122"/>
                <a:ea typeface="微软雅黑" panose="020B0503020204020204" pitchFamily="34" charset="-122"/>
              </a:rPr>
              <a:t>Vivaldi</a:t>
            </a:r>
            <a:r>
              <a:rPr lang="zh-CN" altLang="en-US" sz="2000" dirty="0">
                <a:latin typeface="微软雅黑" panose="020B0503020204020204" pitchFamily="34" charset="-122"/>
                <a:ea typeface="微软雅黑" panose="020B0503020204020204" pitchFamily="34" charset="-122"/>
              </a:rPr>
              <a:t>算法，区别在于比起</a:t>
            </a:r>
            <a:r>
              <a:rPr lang="en-US" altLang="zh-CN" sz="2000" dirty="0">
                <a:latin typeface="微软雅黑" panose="020B0503020204020204" pitchFamily="34" charset="-122"/>
                <a:ea typeface="微软雅黑" panose="020B0503020204020204" pitchFamily="34" charset="-122"/>
              </a:rPr>
              <a:t>Vivaldi</a:t>
            </a:r>
            <a:r>
              <a:rPr lang="zh-CN" altLang="en-US" sz="2000" dirty="0">
                <a:latin typeface="微软雅黑" panose="020B0503020204020204" pitchFamily="34" charset="-122"/>
                <a:ea typeface="微软雅黑" panose="020B0503020204020204" pitchFamily="34" charset="-122"/>
              </a:rPr>
              <a:t>算法，当发生了坐标抖动时，会减少坐标更新的程度来抑制抖动。而当随机延迟污染现象出现时，则执行</a:t>
            </a:r>
            <a:r>
              <a:rPr lang="en-US" altLang="zh-CN" sz="2000" dirty="0">
                <a:latin typeface="微软雅黑" panose="020B0503020204020204" pitchFamily="34" charset="-122"/>
                <a:ea typeface="微软雅黑" panose="020B0503020204020204" pitchFamily="34" charset="-122"/>
              </a:rPr>
              <a:t>Vivaldi</a:t>
            </a:r>
            <a:r>
              <a:rPr lang="zh-CN" altLang="en-US" sz="2000" dirty="0">
                <a:latin typeface="微软雅黑" panose="020B0503020204020204" pitchFamily="34" charset="-122"/>
                <a:ea typeface="微软雅黑" panose="020B0503020204020204" pitchFamily="34" charset="-122"/>
              </a:rPr>
              <a:t>算法。</a:t>
            </a:r>
            <a:endParaRPr lang="zh-HK" altLang="zh-HK" sz="2000" dirty="0">
              <a:latin typeface="微软雅黑" panose="020B0503020204020204" pitchFamily="34" charset="-122"/>
              <a:ea typeface="微软雅黑" panose="020B0503020204020204" pitchFamily="34" charset="-122"/>
            </a:endParaRPr>
          </a:p>
          <a:p>
            <a:pPr marL="471487" lvl="1" indent="0">
              <a:buNone/>
            </a:pPr>
            <a:endParaRPr lang="zh-CN" altLang="en-US" dirty="0"/>
          </a:p>
          <a:p>
            <a:endParaRPr lang="zh-CN" altLang="en-US" dirty="0"/>
          </a:p>
        </p:txBody>
      </p:sp>
      <p:sp>
        <p:nvSpPr>
          <p:cNvPr id="4" name="页脚占位符 3"/>
          <p:cNvSpPr>
            <a:spLocks noGrp="1"/>
          </p:cNvSpPr>
          <p:nvPr>
            <p:ph type="ftr" sz="quarter" idx="10"/>
          </p:nvPr>
        </p:nvSpPr>
        <p:spPr/>
        <p:txBody>
          <a:bodyPr/>
          <a:lstStyle/>
          <a:p>
            <a:pPr>
              <a:defRPr/>
            </a:pPr>
            <a:r>
              <a:rPr lang="zh-CN" altLang="en-US" smtClean="0"/>
              <a:t>武汉大学计算机学院</a:t>
            </a:r>
            <a:endParaRPr lang="zh-CN" altLang="en-US" dirty="0"/>
          </a:p>
        </p:txBody>
      </p:sp>
    </p:spTree>
    <p:extLst>
      <p:ext uri="{BB962C8B-B14F-4D97-AF65-F5344CB8AC3E}">
        <p14:creationId xmlns:p14="http://schemas.microsoft.com/office/powerpoint/2010/main" val="237349282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实验数据</a:t>
            </a:r>
            <a:endParaRPr lang="zh-CN" altLang="en-US" dirty="0"/>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0"/>
          </p:nvPr>
        </p:nvSpPr>
        <p:spPr/>
        <p:txBody>
          <a:bodyPr/>
          <a:lstStyle/>
          <a:p>
            <a:pPr>
              <a:defRPr/>
            </a:pPr>
            <a:r>
              <a:rPr lang="zh-CN" altLang="en-US" smtClean="0"/>
              <a:t>武汉大学计算机学院</a:t>
            </a:r>
            <a:endParaRPr lang="zh-CN" altLang="en-US" dirty="0"/>
          </a:p>
        </p:txBody>
      </p:sp>
      <p:pic>
        <p:nvPicPr>
          <p:cNvPr id="7" name="图片 6"/>
          <p:cNvPicPr>
            <a:picLocks noChangeAspect="1"/>
          </p:cNvPicPr>
          <p:nvPr/>
        </p:nvPicPr>
        <p:blipFill>
          <a:blip r:embed="rId2"/>
          <a:stretch>
            <a:fillRect/>
          </a:stretch>
        </p:blipFill>
        <p:spPr>
          <a:xfrm>
            <a:off x="0" y="1481138"/>
            <a:ext cx="4352921" cy="4371211"/>
          </a:xfrm>
          <a:prstGeom prst="rect">
            <a:avLst/>
          </a:prstGeom>
        </p:spPr>
      </p:pic>
      <p:pic>
        <p:nvPicPr>
          <p:cNvPr id="8" name="图片 7"/>
          <p:cNvPicPr>
            <a:picLocks noChangeAspect="1"/>
          </p:cNvPicPr>
          <p:nvPr/>
        </p:nvPicPr>
        <p:blipFill>
          <a:blip r:embed="rId3"/>
          <a:stretch>
            <a:fillRect/>
          </a:stretch>
        </p:blipFill>
        <p:spPr>
          <a:xfrm>
            <a:off x="4195030" y="1734324"/>
            <a:ext cx="4426080" cy="4237087"/>
          </a:xfrm>
          <a:prstGeom prst="rect">
            <a:avLst/>
          </a:prstGeom>
        </p:spPr>
      </p:pic>
    </p:spTree>
    <p:extLst>
      <p:ext uri="{BB962C8B-B14F-4D97-AF65-F5344CB8AC3E}">
        <p14:creationId xmlns:p14="http://schemas.microsoft.com/office/powerpoint/2010/main" val="37302352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实验设计（</a:t>
            </a:r>
            <a:r>
              <a:rPr lang="en-US" altLang="zh-CN" dirty="0" smtClean="0"/>
              <a:t>1/2</a:t>
            </a:r>
            <a:r>
              <a:rPr lang="zh-CN" altLang="en-US" dirty="0" smtClean="0"/>
              <a:t>）</a:t>
            </a:r>
            <a:endParaRPr lang="zh-CN" altLang="en-US" dirty="0"/>
          </a:p>
        </p:txBody>
      </p:sp>
      <p:sp>
        <p:nvSpPr>
          <p:cNvPr id="3" name="内容占位符 2"/>
          <p:cNvSpPr>
            <a:spLocks noGrp="1"/>
          </p:cNvSpPr>
          <p:nvPr>
            <p:ph idx="1"/>
          </p:nvPr>
        </p:nvSpPr>
        <p:spPr/>
        <p:txBody>
          <a:bodyPr/>
          <a:lstStyle/>
          <a:p>
            <a:r>
              <a:rPr lang="en-US" altLang="zh-CN" dirty="0"/>
              <a:t>TO-Filter</a:t>
            </a:r>
            <a:r>
              <a:rPr lang="zh-CN" altLang="en-US" dirty="0" smtClean="0"/>
              <a:t>方法</a:t>
            </a:r>
            <a:endParaRPr lang="en-US" altLang="zh-CN" dirty="0" smtClean="0"/>
          </a:p>
          <a:p>
            <a:pPr lvl="1" algn="just"/>
            <a:r>
              <a:rPr lang="en-US" altLang="zh-CN" sz="1800" dirty="0">
                <a:latin typeface="微软雅黑" panose="020B0503020204020204" pitchFamily="34" charset="-122"/>
                <a:ea typeface="微软雅黑" panose="020B0503020204020204" pitchFamily="34" charset="-122"/>
              </a:rPr>
              <a:t>TO-Filter</a:t>
            </a:r>
            <a:r>
              <a:rPr lang="zh-CN" altLang="en-US" sz="1800" dirty="0">
                <a:latin typeface="微软雅黑" panose="020B0503020204020204" pitchFamily="34" charset="-122"/>
                <a:ea typeface="微软雅黑" panose="020B0503020204020204" pitchFamily="34" charset="-122"/>
              </a:rPr>
              <a:t>抑制方法</a:t>
            </a:r>
            <a:r>
              <a:rPr lang="en-US" altLang="zh-CN" sz="1800" dirty="0">
                <a:latin typeface="微软雅黑" panose="020B0503020204020204" pitchFamily="34" charset="-122"/>
                <a:ea typeface="微软雅黑" panose="020B0503020204020204" pitchFamily="34" charset="-122"/>
              </a:rPr>
              <a:t>(Timeout Filter)</a:t>
            </a:r>
            <a:r>
              <a:rPr lang="zh-CN" altLang="en-US" sz="1800" dirty="0">
                <a:latin typeface="微软雅黑" panose="020B0503020204020204" pitchFamily="34" charset="-122"/>
                <a:ea typeface="微软雅黑" panose="020B0503020204020204" pitchFamily="34" charset="-122"/>
              </a:rPr>
              <a:t>是本文提出的一种抑制随机延迟污染的方法，其思想参照了</a:t>
            </a:r>
            <a:r>
              <a:rPr lang="en-US" altLang="zh-CN" sz="1800" dirty="0">
                <a:latin typeface="微软雅黑" panose="020B0503020204020204" pitchFamily="34" charset="-122"/>
                <a:ea typeface="微软雅黑" panose="020B0503020204020204" pitchFamily="34" charset="-122"/>
              </a:rPr>
              <a:t>TCP</a:t>
            </a:r>
            <a:r>
              <a:rPr lang="zh-CN" altLang="en-US" sz="1800" dirty="0">
                <a:latin typeface="微软雅黑" panose="020B0503020204020204" pitchFamily="34" charset="-122"/>
                <a:ea typeface="微软雅黑" panose="020B0503020204020204" pitchFamily="34" charset="-122"/>
              </a:rPr>
              <a:t>超时重传机制，通过计算测量来获得当前</a:t>
            </a:r>
            <a:r>
              <a:rPr lang="en-US" altLang="zh-CN" sz="1800" dirty="0">
                <a:latin typeface="微软雅黑" panose="020B0503020204020204" pitchFamily="34" charset="-122"/>
                <a:ea typeface="微软雅黑" panose="020B0503020204020204" pitchFamily="34" charset="-122"/>
              </a:rPr>
              <a:t>RTT</a:t>
            </a:r>
            <a:r>
              <a:rPr lang="zh-CN" altLang="en-US" sz="1800" dirty="0">
                <a:latin typeface="微软雅黑" panose="020B0503020204020204" pitchFamily="34" charset="-122"/>
                <a:ea typeface="微软雅黑" panose="020B0503020204020204" pitchFamily="34" charset="-122"/>
              </a:rPr>
              <a:t>的一个估计值，并以该</a:t>
            </a:r>
            <a:r>
              <a:rPr lang="en-US" altLang="zh-CN" sz="1800" dirty="0">
                <a:latin typeface="微软雅黑" panose="020B0503020204020204" pitchFamily="34" charset="-122"/>
                <a:ea typeface="微软雅黑" panose="020B0503020204020204" pitchFamily="34" charset="-122"/>
              </a:rPr>
              <a:t>RTT</a:t>
            </a:r>
            <a:r>
              <a:rPr lang="zh-CN" altLang="en-US" sz="1800" dirty="0">
                <a:latin typeface="微软雅黑" panose="020B0503020204020204" pitchFamily="34" charset="-122"/>
                <a:ea typeface="微软雅黑" panose="020B0503020204020204" pitchFamily="34" charset="-122"/>
              </a:rPr>
              <a:t>估计值为基准来判定是否出现了随机延迟污染。原理是</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对于节点</a:t>
            </a:r>
            <a:r>
              <a:rPr lang="en-US" altLang="zh-CN" sz="1800" dirty="0" err="1">
                <a:latin typeface="微软雅黑" panose="020B0503020204020204" pitchFamily="34" charset="-122"/>
                <a:ea typeface="微软雅黑" panose="020B0503020204020204" pitchFamily="34" charset="-122"/>
              </a:rPr>
              <a:t>i</a:t>
            </a:r>
            <a:r>
              <a:rPr lang="zh-CN" altLang="en-US" sz="1800" dirty="0">
                <a:latin typeface="微软雅黑" panose="020B0503020204020204" pitchFamily="34" charset="-122"/>
                <a:ea typeface="微软雅黑" panose="020B0503020204020204" pitchFamily="34" charset="-122"/>
              </a:rPr>
              <a:t>，获得来自节点</a:t>
            </a:r>
            <a:r>
              <a:rPr lang="en-US" altLang="zh-CN" sz="1800" dirty="0">
                <a:latin typeface="微软雅黑" panose="020B0503020204020204" pitchFamily="34" charset="-122"/>
                <a:ea typeface="微软雅黑" panose="020B0503020204020204" pitchFamily="34" charset="-122"/>
              </a:rPr>
              <a:t>j</a:t>
            </a:r>
            <a:r>
              <a:rPr lang="zh-CN" altLang="en-US" sz="1800" dirty="0">
                <a:latin typeface="微软雅黑" panose="020B0503020204020204" pitchFamily="34" charset="-122"/>
                <a:ea typeface="微软雅黑" panose="020B0503020204020204" pitchFamily="34" charset="-122"/>
              </a:rPr>
              <a:t>的每一个</a:t>
            </a:r>
            <a:r>
              <a:rPr lang="en-US" altLang="zh-CN" sz="1800" dirty="0" err="1">
                <a:latin typeface="微软雅黑" panose="020B0503020204020204" pitchFamily="34" charset="-122"/>
                <a:ea typeface="微软雅黑" panose="020B0503020204020204" pitchFamily="34" charset="-122"/>
              </a:rPr>
              <a:t>RTTi,j</a:t>
            </a:r>
            <a:r>
              <a:rPr lang="zh-CN" altLang="en-US" sz="1800" dirty="0">
                <a:latin typeface="微软雅黑" panose="020B0503020204020204" pitchFamily="34" charset="-122"/>
                <a:ea typeface="微软雅黑" panose="020B0503020204020204" pitchFamily="34" charset="-122"/>
              </a:rPr>
              <a:t>，计算</a:t>
            </a:r>
            <a:r>
              <a:rPr lang="en-US" altLang="zh-CN" sz="1800" dirty="0" err="1">
                <a:latin typeface="微软雅黑" panose="020B0503020204020204" pitchFamily="34" charset="-122"/>
                <a:ea typeface="微软雅黑" panose="020B0503020204020204" pitchFamily="34" charset="-122"/>
              </a:rPr>
              <a:t>MeanRTTi,j</a:t>
            </a:r>
            <a:r>
              <a:rPr lang="zh-CN" altLang="en-US" sz="1800" dirty="0">
                <a:latin typeface="微软雅黑" panose="020B0503020204020204" pitchFamily="34" charset="-122"/>
                <a:ea typeface="微软雅黑" panose="020B0503020204020204" pitchFamily="34" charset="-122"/>
              </a:rPr>
              <a:t>如公示。</a:t>
            </a:r>
          </a:p>
          <a:p>
            <a:pPr lvl="1"/>
            <a:endParaRPr lang="zh-CN" altLang="en-US" dirty="0"/>
          </a:p>
          <a:p>
            <a:endParaRPr lang="zh-CN" altLang="en-US" dirty="0"/>
          </a:p>
        </p:txBody>
      </p:sp>
      <p:sp>
        <p:nvSpPr>
          <p:cNvPr id="4" name="页脚占位符 3"/>
          <p:cNvSpPr>
            <a:spLocks noGrp="1"/>
          </p:cNvSpPr>
          <p:nvPr>
            <p:ph type="ftr" sz="quarter" idx="10"/>
          </p:nvPr>
        </p:nvSpPr>
        <p:spPr/>
        <p:txBody>
          <a:bodyPr/>
          <a:lstStyle/>
          <a:p>
            <a:pPr>
              <a:defRPr/>
            </a:pPr>
            <a:r>
              <a:rPr lang="zh-CN" altLang="en-US" smtClean="0"/>
              <a:t>武汉大学计算机学院</a:t>
            </a:r>
            <a:endParaRPr lang="zh-CN" altLang="en-US" dirty="0"/>
          </a:p>
        </p:txBody>
      </p:sp>
      <mc:AlternateContent xmlns:mc="http://schemas.openxmlformats.org/markup-compatibility/2006" xmlns:a14="http://schemas.microsoft.com/office/drawing/2010/main">
        <mc:Choice Requires="a14">
          <p:sp>
            <p:nvSpPr>
              <p:cNvPr id="5" name="矩形 4"/>
              <p:cNvSpPr/>
              <p:nvPr/>
            </p:nvSpPr>
            <p:spPr>
              <a:xfrm>
                <a:off x="1371600" y="3581400"/>
                <a:ext cx="12058679" cy="2430987"/>
              </a:xfrm>
              <a:prstGeom prst="rect">
                <a:avLst/>
              </a:prstGeom>
            </p:spPr>
            <p:txBody>
              <a:bodyPr wrap="square">
                <a:spAutoFit/>
              </a:bodyPr>
              <a:lstStyle/>
              <a:p>
                <a:pPr marL="800100" algn="just">
                  <a:spcAft>
                    <a:spcPts val="0"/>
                  </a:spcAft>
                </a:pPr>
                <a14:m>
                  <m:oMath xmlns:m="http://schemas.openxmlformats.org/officeDocument/2006/math">
                    <m:sSub>
                      <m:sSubPr>
                        <m:ctrlPr>
                          <a:rPr lang="zh-CN" altLang="zh-CN" sz="1400" i="1" kern="10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cs typeface="Times New Roman" panose="02020603050405020304" pitchFamily="18" charset="0"/>
                          </a:rPr>
                          <m:t>𝑀𝑒𝑎𝑛𝑅𝑇𝑇</m:t>
                        </m:r>
                      </m:e>
                      <m:sub>
                        <m:r>
                          <a:rPr lang="en-US" altLang="zh-CN" sz="1400" i="1" kern="100">
                            <a:latin typeface="Cambria Math" panose="02040503050406030204" pitchFamily="18" charset="0"/>
                            <a:cs typeface="Times New Roman" panose="02020603050405020304" pitchFamily="18" charset="0"/>
                          </a:rPr>
                          <m:t>𝑖</m:t>
                        </m:r>
                        <m:r>
                          <a:rPr lang="en-US" altLang="zh-CN" sz="1400" i="1" kern="100">
                            <a:latin typeface="Cambria Math" panose="02040503050406030204" pitchFamily="18" charset="0"/>
                            <a:cs typeface="Times New Roman" panose="02020603050405020304" pitchFamily="18" charset="0"/>
                          </a:rPr>
                          <m:t>,</m:t>
                        </m:r>
                        <m:r>
                          <a:rPr lang="en-US" altLang="zh-CN" sz="1400" i="1" kern="100">
                            <a:latin typeface="Cambria Math" panose="02040503050406030204" pitchFamily="18" charset="0"/>
                            <a:cs typeface="Times New Roman" panose="02020603050405020304" pitchFamily="18" charset="0"/>
                          </a:rPr>
                          <m:t>𝑗</m:t>
                        </m:r>
                      </m:sub>
                    </m:sSub>
                    <m:r>
                      <a:rPr lang="en-US" altLang="zh-CN" sz="1400" i="1" kern="100">
                        <a:latin typeface="Cambria Math" panose="02040503050406030204" pitchFamily="18" charset="0"/>
                        <a:cs typeface="Times New Roman" panose="02020603050405020304" pitchFamily="18" charset="0"/>
                      </a:rPr>
                      <m:t>=</m:t>
                    </m:r>
                    <m:d>
                      <m:d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latin typeface="Cambria Math" panose="02040503050406030204" pitchFamily="18" charset="0"/>
                            <a:cs typeface="Times New Roman" panose="02020603050405020304" pitchFamily="18" charset="0"/>
                          </a:rPr>
                          <m:t>1−</m:t>
                        </m:r>
                        <m:r>
                          <a:rPr lang="en-US" altLang="zh-CN" sz="1400" i="1" kern="100">
                            <a:latin typeface="Cambria Math" panose="02040503050406030204" pitchFamily="18" charset="0"/>
                            <a:cs typeface="Times New Roman" panose="02020603050405020304" pitchFamily="18" charset="0"/>
                          </a:rPr>
                          <m:t>𝛼</m:t>
                        </m:r>
                      </m:e>
                    </m:d>
                    <m:r>
                      <a:rPr lang="en-US" altLang="zh-CN" sz="1400" i="1" kern="100">
                        <a:latin typeface="Cambria Math" panose="02040503050406030204" pitchFamily="18" charset="0"/>
                        <a:cs typeface="Times New Roman" panose="02020603050405020304" pitchFamily="18" charset="0"/>
                      </a:rPr>
                      <m:t>·</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cs typeface="Times New Roman" panose="02020603050405020304" pitchFamily="18" charset="0"/>
                          </a:rPr>
                          <m:t>𝑀𝑒𝑎𝑛𝑅𝑇𝑇</m:t>
                        </m:r>
                      </m:e>
                      <m:sub>
                        <m:r>
                          <a:rPr lang="en-US" altLang="zh-CN" sz="1400" i="1" kern="100">
                            <a:latin typeface="Cambria Math" panose="02040503050406030204" pitchFamily="18" charset="0"/>
                            <a:cs typeface="Times New Roman" panose="02020603050405020304" pitchFamily="18" charset="0"/>
                          </a:rPr>
                          <m:t>𝑖</m:t>
                        </m:r>
                        <m:r>
                          <a:rPr lang="en-US" altLang="zh-CN" sz="1400" i="1" kern="100">
                            <a:latin typeface="Cambria Math" panose="02040503050406030204" pitchFamily="18" charset="0"/>
                            <a:cs typeface="Times New Roman" panose="02020603050405020304" pitchFamily="18" charset="0"/>
                          </a:rPr>
                          <m:t>,</m:t>
                        </m:r>
                        <m:r>
                          <a:rPr lang="en-US" altLang="zh-CN" sz="1400" i="1" kern="100">
                            <a:latin typeface="Cambria Math" panose="02040503050406030204" pitchFamily="18" charset="0"/>
                            <a:cs typeface="Times New Roman" panose="02020603050405020304" pitchFamily="18" charset="0"/>
                          </a:rPr>
                          <m:t>𝑗</m:t>
                        </m:r>
                      </m:sub>
                    </m:sSub>
                    <m:r>
                      <a:rPr lang="en-US" altLang="zh-CN" sz="1400" i="1" kern="100">
                        <a:latin typeface="Cambria Math" panose="02040503050406030204" pitchFamily="18" charset="0"/>
                        <a:cs typeface="Times New Roman" panose="02020603050405020304" pitchFamily="18" charset="0"/>
                      </a:rPr>
                      <m:t>+</m:t>
                    </m:r>
                    <m:r>
                      <a:rPr lang="en-US" altLang="zh-CN" sz="1400" i="1" kern="100">
                        <a:latin typeface="Cambria Math" panose="02040503050406030204" pitchFamily="18" charset="0"/>
                        <a:cs typeface="Times New Roman" panose="02020603050405020304" pitchFamily="18" charset="0"/>
                      </a:rPr>
                      <m:t>𝛼</m:t>
                    </m:r>
                    <m:r>
                      <a:rPr lang="en-US" altLang="zh-CN" sz="1400" i="1" kern="100">
                        <a:latin typeface="Cambria Math" panose="02040503050406030204" pitchFamily="18" charset="0"/>
                        <a:cs typeface="Times New Roman" panose="02020603050405020304" pitchFamily="18" charset="0"/>
                      </a:rPr>
                      <m:t>· </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cs typeface="Times New Roman" panose="02020603050405020304" pitchFamily="18" charset="0"/>
                          </a:rPr>
                          <m:t>𝑅𝑇𝑇</m:t>
                        </m:r>
                      </m:e>
                      <m:sub>
                        <m:r>
                          <a:rPr lang="en-US" altLang="zh-CN" sz="1400" i="1" kern="100">
                            <a:latin typeface="Cambria Math" panose="02040503050406030204" pitchFamily="18" charset="0"/>
                            <a:cs typeface="Times New Roman" panose="02020603050405020304" pitchFamily="18" charset="0"/>
                          </a:rPr>
                          <m:t>𝑖</m:t>
                        </m:r>
                        <m:r>
                          <a:rPr lang="en-US" altLang="zh-CN" sz="1400" i="1" kern="100">
                            <a:latin typeface="Cambria Math" panose="02040503050406030204" pitchFamily="18" charset="0"/>
                            <a:cs typeface="Times New Roman" panose="02020603050405020304" pitchFamily="18" charset="0"/>
                          </a:rPr>
                          <m:t>,</m:t>
                        </m:r>
                        <m:r>
                          <a:rPr lang="en-US" altLang="zh-CN" sz="1400" i="1" kern="100">
                            <a:latin typeface="Cambria Math" panose="02040503050406030204" pitchFamily="18" charset="0"/>
                            <a:cs typeface="Times New Roman" panose="02020603050405020304" pitchFamily="18" charset="0"/>
                          </a:rPr>
                          <m:t>𝑗</m:t>
                        </m:r>
                      </m:sub>
                    </m:sSub>
                  </m:oMath>
                </a14:m>
                <a:r>
                  <a:rPr lang="en-US" altLang="zh-CN" sz="1400" kern="100" dirty="0">
                    <a:latin typeface="Times New Roman" panose="02020603050405020304" pitchFamily="18" charset="0"/>
                    <a:cs typeface="Times New Roman" panose="02020603050405020304" pitchFamily="18" charset="0"/>
                  </a:rPr>
                  <a:t>                </a:t>
                </a:r>
                <a:r>
                  <a:rPr lang="en-US" altLang="zh-CN" sz="1400" kern="100" dirty="0" smtClean="0">
                    <a:latin typeface="Times New Roman" panose="02020603050405020304" pitchFamily="18" charset="0"/>
                    <a:cs typeface="Times New Roman" panose="02020603050405020304" pitchFamily="18" charset="0"/>
                  </a:rPr>
                  <a:t>		(</a:t>
                </a:r>
                <a:r>
                  <a:rPr lang="en-US" altLang="zh-CN" sz="1400" kern="100" dirty="0">
                    <a:latin typeface="Times New Roman" panose="02020603050405020304" pitchFamily="18" charset="0"/>
                    <a:cs typeface="Times New Roman" panose="02020603050405020304" pitchFamily="18" charset="0"/>
                  </a:rPr>
                  <a:t>1)</a:t>
                </a:r>
              </a:p>
              <a:p>
                <a:pPr marL="800100" algn="just">
                  <a:spcAft>
                    <a:spcPts val="0"/>
                  </a:spcAft>
                </a:pPr>
                <a:endParaRPr lang="zh-CN" altLang="zh-CN" sz="1400" kern="100" dirty="0">
                  <a:latin typeface="Calibri" panose="020F0502020204030204" pitchFamily="34" charset="0"/>
                  <a:cs typeface="Times New Roman" panose="02020603050405020304" pitchFamily="18" charset="0"/>
                </a:endParaRPr>
              </a:p>
              <a:p>
                <a:pPr marL="800100" algn="just">
                  <a:spcAft>
                    <a:spcPts val="0"/>
                  </a:spcAft>
                </a:pP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cs typeface="Times New Roman" panose="02020603050405020304" pitchFamily="18" charset="0"/>
                          </a:rPr>
                          <m:t>𝐷𝑒𝑣𝑅𝑇𝑇</m:t>
                        </m:r>
                      </m:e>
                      <m:sub>
                        <m:r>
                          <a:rPr lang="en-US" altLang="zh-CN" sz="1400" i="1" kern="100">
                            <a:latin typeface="Cambria Math" panose="02040503050406030204" pitchFamily="18" charset="0"/>
                            <a:cs typeface="Times New Roman" panose="02020603050405020304" pitchFamily="18" charset="0"/>
                          </a:rPr>
                          <m:t>𝑖</m:t>
                        </m:r>
                        <m:r>
                          <a:rPr lang="en-US" altLang="zh-CN" sz="1400" i="1" kern="100">
                            <a:latin typeface="Cambria Math" panose="02040503050406030204" pitchFamily="18" charset="0"/>
                            <a:cs typeface="Times New Roman" panose="02020603050405020304" pitchFamily="18" charset="0"/>
                          </a:rPr>
                          <m:t>,</m:t>
                        </m:r>
                        <m:r>
                          <a:rPr lang="en-US" altLang="zh-CN" sz="1400" i="1" kern="100">
                            <a:latin typeface="Cambria Math" panose="02040503050406030204" pitchFamily="18" charset="0"/>
                            <a:cs typeface="Times New Roman" panose="02020603050405020304" pitchFamily="18" charset="0"/>
                          </a:rPr>
                          <m:t>𝑗</m:t>
                        </m:r>
                      </m:sub>
                    </m:sSub>
                    <m:r>
                      <a:rPr lang="en-US" altLang="zh-CN" sz="1400" i="1" kern="100">
                        <a:latin typeface="Cambria Math" panose="02040503050406030204" pitchFamily="18" charset="0"/>
                        <a:cs typeface="Times New Roman" panose="02020603050405020304" pitchFamily="18" charset="0"/>
                      </a:rPr>
                      <m:t>=</m:t>
                    </m:r>
                    <m:d>
                      <m:d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latin typeface="Cambria Math" panose="02040503050406030204" pitchFamily="18" charset="0"/>
                            <a:cs typeface="Times New Roman" panose="02020603050405020304" pitchFamily="18" charset="0"/>
                          </a:rPr>
                          <m:t>1−</m:t>
                        </m:r>
                        <m:r>
                          <a:rPr lang="en-US" altLang="zh-CN" sz="1400" i="1" kern="100">
                            <a:latin typeface="Cambria Math" panose="02040503050406030204" pitchFamily="18" charset="0"/>
                            <a:cs typeface="Times New Roman" panose="02020603050405020304" pitchFamily="18" charset="0"/>
                          </a:rPr>
                          <m:t>𝛽</m:t>
                        </m:r>
                      </m:e>
                    </m:d>
                    <m:r>
                      <a:rPr lang="en-US" altLang="zh-CN" sz="1400" i="1" kern="100">
                        <a:latin typeface="Cambria Math" panose="02040503050406030204" pitchFamily="18" charset="0"/>
                        <a:cs typeface="Times New Roman" panose="02020603050405020304" pitchFamily="18" charset="0"/>
                      </a:rPr>
                      <m:t>·</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cs typeface="Times New Roman" panose="02020603050405020304" pitchFamily="18" charset="0"/>
                          </a:rPr>
                          <m:t>𝐷𝑒𝑣𝑅𝑇𝑇</m:t>
                        </m:r>
                      </m:e>
                      <m:sub>
                        <m:r>
                          <a:rPr lang="en-US" altLang="zh-CN" sz="1400" i="1" kern="100">
                            <a:latin typeface="Cambria Math" panose="02040503050406030204" pitchFamily="18" charset="0"/>
                            <a:cs typeface="Times New Roman" panose="02020603050405020304" pitchFamily="18" charset="0"/>
                          </a:rPr>
                          <m:t>𝑖</m:t>
                        </m:r>
                        <m:r>
                          <a:rPr lang="en-US" altLang="zh-CN" sz="1400" i="1" kern="100">
                            <a:latin typeface="Cambria Math" panose="02040503050406030204" pitchFamily="18" charset="0"/>
                            <a:cs typeface="Times New Roman" panose="02020603050405020304" pitchFamily="18" charset="0"/>
                          </a:rPr>
                          <m:t>,</m:t>
                        </m:r>
                        <m:r>
                          <a:rPr lang="en-US" altLang="zh-CN" sz="1400" i="1" kern="100">
                            <a:latin typeface="Cambria Math" panose="02040503050406030204" pitchFamily="18" charset="0"/>
                            <a:cs typeface="Times New Roman" panose="02020603050405020304" pitchFamily="18" charset="0"/>
                          </a:rPr>
                          <m:t>𝑗</m:t>
                        </m:r>
                      </m:sub>
                    </m:sSub>
                    <m:r>
                      <a:rPr lang="en-US" altLang="zh-CN" sz="1400" i="1" kern="100">
                        <a:latin typeface="Cambria Math" panose="02040503050406030204" pitchFamily="18" charset="0"/>
                        <a:cs typeface="Times New Roman" panose="02020603050405020304" pitchFamily="18" charset="0"/>
                      </a:rPr>
                      <m:t>+</m:t>
                    </m:r>
                    <m:r>
                      <a:rPr lang="en-US" altLang="zh-CN" sz="1400" i="1" kern="100">
                        <a:latin typeface="Cambria Math" panose="02040503050406030204" pitchFamily="18" charset="0"/>
                        <a:cs typeface="Times New Roman" panose="02020603050405020304" pitchFamily="18" charset="0"/>
                      </a:rPr>
                      <m:t>𝛽</m:t>
                    </m:r>
                    <m:r>
                      <a:rPr lang="en-US" altLang="zh-CN" sz="1400" i="1" kern="100">
                        <a:latin typeface="Cambria Math" panose="02040503050406030204" pitchFamily="18" charset="0"/>
                        <a:cs typeface="Times New Roman" panose="02020603050405020304" pitchFamily="18" charset="0"/>
                      </a:rPr>
                      <m:t>·</m:t>
                    </m:r>
                    <m:d>
                      <m:dPr>
                        <m:begChr m:val="|"/>
                        <m:endChr m:val="|"/>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cs typeface="Times New Roman" panose="02020603050405020304" pitchFamily="18" charset="0"/>
                              </a:rPr>
                              <m:t>𝑅𝑇𝑇</m:t>
                            </m:r>
                          </m:e>
                          <m:sub>
                            <m:r>
                              <a:rPr lang="en-US" altLang="zh-CN" sz="1400" i="1" kern="100">
                                <a:latin typeface="Cambria Math" panose="02040503050406030204" pitchFamily="18" charset="0"/>
                                <a:cs typeface="Times New Roman" panose="02020603050405020304" pitchFamily="18" charset="0"/>
                              </a:rPr>
                              <m:t>𝑖</m:t>
                            </m:r>
                            <m:r>
                              <a:rPr lang="en-US" altLang="zh-CN" sz="1400" i="1" kern="100">
                                <a:latin typeface="Cambria Math" panose="02040503050406030204" pitchFamily="18" charset="0"/>
                                <a:cs typeface="Times New Roman" panose="02020603050405020304" pitchFamily="18" charset="0"/>
                              </a:rPr>
                              <m:t>,</m:t>
                            </m:r>
                            <m:r>
                              <a:rPr lang="en-US" altLang="zh-CN" sz="1400" i="1" kern="100">
                                <a:latin typeface="Cambria Math" panose="02040503050406030204" pitchFamily="18" charset="0"/>
                                <a:cs typeface="Times New Roman" panose="02020603050405020304" pitchFamily="18" charset="0"/>
                              </a:rPr>
                              <m:t>𝑗</m:t>
                            </m:r>
                          </m:sub>
                        </m:sSub>
                        <m:r>
                          <a:rPr lang="en-US" altLang="zh-CN" sz="1400" i="1" kern="100">
                            <a:latin typeface="Cambria Math" panose="02040503050406030204" pitchFamily="18" charset="0"/>
                            <a:cs typeface="Times New Roman" panose="02020603050405020304" pitchFamily="18" charset="0"/>
                          </a:rPr>
                          <m:t>−</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cs typeface="Times New Roman" panose="02020603050405020304" pitchFamily="18" charset="0"/>
                              </a:rPr>
                              <m:t>𝑀𝑒𝑎𝑛𝑅𝑇𝑇</m:t>
                            </m:r>
                          </m:e>
                          <m:sub>
                            <m:r>
                              <a:rPr lang="en-US" altLang="zh-CN" sz="1400" i="1" kern="100">
                                <a:latin typeface="Cambria Math" panose="02040503050406030204" pitchFamily="18" charset="0"/>
                                <a:cs typeface="Times New Roman" panose="02020603050405020304" pitchFamily="18" charset="0"/>
                              </a:rPr>
                              <m:t>𝑖</m:t>
                            </m:r>
                            <m:r>
                              <a:rPr lang="en-US" altLang="zh-CN" sz="1400" i="1" kern="100">
                                <a:latin typeface="Cambria Math" panose="02040503050406030204" pitchFamily="18" charset="0"/>
                                <a:cs typeface="Times New Roman" panose="02020603050405020304" pitchFamily="18" charset="0"/>
                              </a:rPr>
                              <m:t>,</m:t>
                            </m:r>
                            <m:r>
                              <a:rPr lang="en-US" altLang="zh-CN" sz="1400" i="1" kern="100">
                                <a:latin typeface="Cambria Math" panose="02040503050406030204" pitchFamily="18" charset="0"/>
                                <a:cs typeface="Times New Roman" panose="02020603050405020304" pitchFamily="18" charset="0"/>
                              </a:rPr>
                              <m:t>𝑗</m:t>
                            </m:r>
                          </m:sub>
                        </m:sSub>
                      </m:e>
                    </m:d>
                    <m:r>
                      <a:rPr lang="en-US" altLang="zh-CN" sz="1400" i="1" kern="100">
                        <a:latin typeface="Cambria Math" panose="02040503050406030204" pitchFamily="18" charset="0"/>
                        <a:cs typeface="Times New Roman" panose="02020603050405020304" pitchFamily="18" charset="0"/>
                      </a:rPr>
                      <m:t>     </m:t>
                    </m:r>
                    <m:r>
                      <a:rPr lang="en-US" altLang="zh-CN" sz="1400" b="0" i="1" kern="100" smtClean="0">
                        <a:latin typeface="Cambria Math" panose="02040503050406030204" pitchFamily="18" charset="0"/>
                        <a:cs typeface="Times New Roman" panose="02020603050405020304" pitchFamily="18" charset="0"/>
                      </a:rPr>
                      <m:t> </m:t>
                    </m:r>
                  </m:oMath>
                </a14:m>
                <a:r>
                  <a:rPr lang="en-US" altLang="zh-CN" sz="1400" kern="100" dirty="0" smtClean="0">
                    <a:latin typeface="Times New Roman" panose="02020603050405020304" pitchFamily="18" charset="0"/>
                    <a:cs typeface="Times New Roman" panose="02020603050405020304" pitchFamily="18" charset="0"/>
                  </a:rPr>
                  <a:t> 	(</a:t>
                </a:r>
                <a:r>
                  <a:rPr lang="en-US" altLang="zh-CN" sz="1400" kern="100" dirty="0">
                    <a:latin typeface="Times New Roman" panose="02020603050405020304" pitchFamily="18" charset="0"/>
                    <a:cs typeface="Times New Roman" panose="02020603050405020304" pitchFamily="18" charset="0"/>
                  </a:rPr>
                  <a:t>2</a:t>
                </a:r>
                <a:r>
                  <a:rPr lang="en-US" altLang="zh-CN" sz="1400" kern="100" dirty="0" smtClean="0">
                    <a:latin typeface="Times New Roman" panose="02020603050405020304" pitchFamily="18" charset="0"/>
                    <a:cs typeface="Times New Roman" panose="02020603050405020304" pitchFamily="18" charset="0"/>
                  </a:rPr>
                  <a:t>)</a:t>
                </a:r>
              </a:p>
              <a:p>
                <a:pPr marL="800100" algn="just">
                  <a:spcAft>
                    <a:spcPts val="0"/>
                  </a:spcAft>
                </a:pPr>
                <a:endParaRPr lang="zh-CN" altLang="zh-CN" sz="1400" kern="100" dirty="0">
                  <a:latin typeface="Calibri" panose="020F0502020204030204" pitchFamily="34" charset="0"/>
                  <a:cs typeface="Times New Roman" panose="02020603050405020304" pitchFamily="18" charset="0"/>
                </a:endParaRPr>
              </a:p>
              <a:p>
                <a:pPr marL="800100" algn="just">
                  <a:spcAft>
                    <a:spcPts val="0"/>
                  </a:spcAft>
                  <a:tabLst>
                    <a:tab pos="1333500" algn="l"/>
                    <a:tab pos="2637155" algn="ctr"/>
                    <a:tab pos="3228975" algn="l"/>
                  </a:tabLst>
                </a:pP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cs typeface="Times New Roman" panose="02020603050405020304" pitchFamily="18" charset="0"/>
                          </a:rPr>
                          <m:t>𝑒𝑟𝑟</m:t>
                        </m:r>
                      </m:e>
                      <m:sub>
                        <m:r>
                          <a:rPr lang="en-US" altLang="zh-CN" sz="1400" i="1" kern="100">
                            <a:latin typeface="Cambria Math" panose="02040503050406030204" pitchFamily="18" charset="0"/>
                            <a:cs typeface="Times New Roman" panose="02020603050405020304" pitchFamily="18" charset="0"/>
                          </a:rPr>
                          <m:t>𝑡</m:t>
                        </m:r>
                      </m:sub>
                    </m:sSub>
                    <m:r>
                      <a:rPr lang="en-US" altLang="zh-CN" sz="1400" kern="100">
                        <a:latin typeface="Cambria Math" panose="02040503050406030204" pitchFamily="18" charset="0"/>
                        <a:cs typeface="Times New Roman" panose="02020603050405020304" pitchFamily="18" charset="0"/>
                      </a:rPr>
                      <m:t>=  </m:t>
                    </m:r>
                    <m:f>
                      <m:f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limLoc m:val="undOvr"/>
                            <m:supHide m:val="on"/>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400" i="1" kern="100">
                                <a:latin typeface="Cambria Math" panose="02040503050406030204" pitchFamily="18" charset="0"/>
                                <a:cs typeface="Times New Roman" panose="02020603050405020304" pitchFamily="18" charset="0"/>
                              </a:rPr>
                              <m:t>𝑗</m:t>
                            </m:r>
                            <m:r>
                              <a:rPr lang="en-US" altLang="zh-CN" sz="1400" i="1" kern="100">
                                <a:latin typeface="Cambria Math" panose="02040503050406030204" pitchFamily="18" charset="0"/>
                                <a:cs typeface="Times New Roman" panose="02020603050405020304" pitchFamily="18" charset="0"/>
                              </a:rPr>
                              <m:t> ∈</m:t>
                            </m:r>
                            <m:r>
                              <a:rPr lang="en-US" altLang="zh-CN" sz="1400" i="1" kern="100">
                                <a:latin typeface="Cambria Math" panose="02040503050406030204" pitchFamily="18" charset="0"/>
                                <a:cs typeface="Times New Roman" panose="02020603050405020304" pitchFamily="18" charset="0"/>
                              </a:rPr>
                              <m:t>𝑁𝑒𝑖𝑔h𝑡𝑏𝑜𝑟</m:t>
                            </m:r>
                            <m:r>
                              <a:rPr lang="en-US" altLang="zh-CN" sz="1400" i="1" kern="100">
                                <a:latin typeface="Cambria Math" panose="02040503050406030204" pitchFamily="18" charset="0"/>
                                <a:cs typeface="Times New Roman" panose="02020603050405020304" pitchFamily="18" charset="0"/>
                              </a:rPr>
                              <m:t>(</m:t>
                            </m:r>
                            <m:r>
                              <a:rPr lang="en-US" altLang="zh-CN" sz="1400" i="1" kern="100">
                                <a:latin typeface="Cambria Math" panose="02040503050406030204" pitchFamily="18" charset="0"/>
                                <a:cs typeface="Times New Roman" panose="02020603050405020304" pitchFamily="18" charset="0"/>
                              </a:rPr>
                              <m:t>𝑖</m:t>
                            </m:r>
                            <m:r>
                              <a:rPr lang="en-US" altLang="zh-CN" sz="1400" i="1" kern="100">
                                <a:latin typeface="Cambria Math" panose="02040503050406030204" pitchFamily="18" charset="0"/>
                                <a:cs typeface="Times New Roman" panose="02020603050405020304" pitchFamily="18" charset="0"/>
                              </a:rPr>
                              <m:t>)</m:t>
                            </m:r>
                          </m:sub>
                          <m:sup/>
                          <m:e>
                            <m:rad>
                              <m:radPr>
                                <m:degHide m:val="on"/>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1400" i="1" kern="100">
                                    <a:latin typeface="Cambria Math" panose="02040503050406030204" pitchFamily="18" charset="0"/>
                                    <a:cs typeface="Times New Roman" panose="02020603050405020304" pitchFamily="18" charset="0"/>
                                  </a:rPr>
                                  <m:t>(</m:t>
                                </m:r>
                                <m:sSup>
                                  <m:sSup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cs typeface="Times New Roman" panose="02020603050405020304" pitchFamily="18" charset="0"/>
                                          </a:rPr>
                                          <m:t>𝑀𝑒𝑎𝑛𝑅𝑇𝑇</m:t>
                                        </m:r>
                                      </m:e>
                                      <m:sub>
                                        <m:r>
                                          <a:rPr lang="en-US" altLang="zh-CN" sz="1400" i="1" kern="100">
                                            <a:latin typeface="Cambria Math" panose="02040503050406030204" pitchFamily="18" charset="0"/>
                                            <a:cs typeface="Times New Roman" panose="02020603050405020304" pitchFamily="18" charset="0"/>
                                          </a:rPr>
                                          <m:t>𝑖</m:t>
                                        </m:r>
                                        <m:r>
                                          <a:rPr lang="en-US" altLang="zh-CN" sz="1400" i="1" kern="100">
                                            <a:latin typeface="Cambria Math" panose="02040503050406030204" pitchFamily="18" charset="0"/>
                                            <a:cs typeface="Times New Roman" panose="02020603050405020304" pitchFamily="18" charset="0"/>
                                          </a:rPr>
                                          <m:t>,</m:t>
                                        </m:r>
                                        <m:r>
                                          <a:rPr lang="en-US" altLang="zh-CN" sz="1400" i="1" kern="100">
                                            <a:latin typeface="Cambria Math" panose="02040503050406030204" pitchFamily="18" charset="0"/>
                                            <a:cs typeface="Times New Roman" panose="02020603050405020304" pitchFamily="18" charset="0"/>
                                          </a:rPr>
                                          <m:t>𝑗</m:t>
                                        </m:r>
                                      </m:sub>
                                    </m:sSub>
                                    <m:r>
                                      <a:rPr lang="en-US" altLang="zh-CN" sz="1400" i="1" kern="100">
                                        <a:latin typeface="Cambria Math" panose="02040503050406030204" pitchFamily="18" charset="0"/>
                                        <a:cs typeface="Times New Roman" panose="02020603050405020304" pitchFamily="18" charset="0"/>
                                      </a:rPr>
                                      <m:t>−</m:t>
                                    </m:r>
                                    <m:d>
                                      <m:dPr>
                                        <m:begChr m:val="‖"/>
                                        <m:endChr m:val="‖"/>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cs typeface="Times New Roman" panose="02020603050405020304" pitchFamily="18" charset="0"/>
                                              </a:rPr>
                                              <m:t>𝑋</m:t>
                                            </m:r>
                                          </m:e>
                                          <m:sub>
                                            <m:r>
                                              <a:rPr lang="en-US" altLang="zh-CN" sz="1400" i="1" kern="100">
                                                <a:latin typeface="Cambria Math" panose="02040503050406030204" pitchFamily="18" charset="0"/>
                                                <a:cs typeface="Times New Roman" panose="02020603050405020304" pitchFamily="18" charset="0"/>
                                              </a:rPr>
                                              <m:t>𝑖</m:t>
                                            </m:r>
                                          </m:sub>
                                        </m:sSub>
                                        <m:d>
                                          <m:d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latin typeface="Cambria Math" panose="02040503050406030204" pitchFamily="18" charset="0"/>
                                                <a:cs typeface="Times New Roman" panose="02020603050405020304" pitchFamily="18" charset="0"/>
                                              </a:rPr>
                                              <m:t>𝑡</m:t>
                                            </m:r>
                                          </m:e>
                                        </m:d>
                                        <m:r>
                                          <a:rPr lang="en-US" altLang="zh-CN" sz="1400" i="1" kern="100">
                                            <a:latin typeface="Cambria Math" panose="02040503050406030204" pitchFamily="18" charset="0"/>
                                            <a:cs typeface="Times New Roman" panose="02020603050405020304" pitchFamily="18" charset="0"/>
                                          </a:rPr>
                                          <m:t>−</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cs typeface="Times New Roman" panose="02020603050405020304" pitchFamily="18" charset="0"/>
                                              </a:rPr>
                                              <m:t>𝑋</m:t>
                                            </m:r>
                                          </m:e>
                                          <m:sub>
                                            <m:r>
                                              <a:rPr lang="en-US" altLang="zh-CN" sz="1400" i="1" kern="100">
                                                <a:latin typeface="Cambria Math" panose="02040503050406030204" pitchFamily="18" charset="0"/>
                                                <a:cs typeface="Times New Roman" panose="02020603050405020304" pitchFamily="18" charset="0"/>
                                              </a:rPr>
                                              <m:t>𝑗</m:t>
                                            </m:r>
                                          </m:sub>
                                        </m:sSub>
                                        <m:d>
                                          <m:d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latin typeface="Cambria Math" panose="02040503050406030204" pitchFamily="18" charset="0"/>
                                                <a:cs typeface="Times New Roman" panose="02020603050405020304" pitchFamily="18" charset="0"/>
                                              </a:rPr>
                                              <m:t>𝑡</m:t>
                                            </m:r>
                                          </m:e>
                                        </m:d>
                                      </m:e>
                                    </m:d>
                                    <m:r>
                                      <a:rPr lang="en-US" altLang="zh-CN" sz="1400" i="1" kern="100">
                                        <a:latin typeface="Cambria Math" panose="02040503050406030204" pitchFamily="18" charset="0"/>
                                        <a:cs typeface="Times New Roman" panose="02020603050405020304" pitchFamily="18" charset="0"/>
                                      </a:rPr>
                                      <m:t>)</m:t>
                                    </m:r>
                                  </m:e>
                                  <m:sup>
                                    <m:r>
                                      <a:rPr lang="en-US" altLang="zh-CN" sz="1400" i="1" kern="100">
                                        <a:latin typeface="Cambria Math" panose="02040503050406030204" pitchFamily="18" charset="0"/>
                                        <a:cs typeface="Times New Roman" panose="02020603050405020304" pitchFamily="18" charset="0"/>
                                      </a:rPr>
                                      <m:t>2</m:t>
                                    </m:r>
                                  </m:sup>
                                </m:sSup>
                              </m:e>
                            </m:rad>
                          </m:e>
                        </m:nary>
                      </m:num>
                      <m:den>
                        <m:d>
                          <m:dPr>
                            <m:begChr m:val="|"/>
                            <m:endChr m:val="|"/>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latin typeface="Cambria Math" panose="02040503050406030204" pitchFamily="18" charset="0"/>
                                <a:cs typeface="Times New Roman" panose="02020603050405020304" pitchFamily="18" charset="0"/>
                              </a:rPr>
                              <m:t>𝑁𝑒𝑖𝑔h𝑡𝑏𝑜𝑟</m:t>
                            </m:r>
                            <m:r>
                              <a:rPr lang="en-US" altLang="zh-CN" sz="1400" i="1" kern="100">
                                <a:latin typeface="Cambria Math" panose="02040503050406030204" pitchFamily="18" charset="0"/>
                                <a:cs typeface="Times New Roman" panose="02020603050405020304" pitchFamily="18" charset="0"/>
                              </a:rPr>
                              <m:t>(</m:t>
                            </m:r>
                            <m:r>
                              <a:rPr lang="en-US" altLang="zh-CN" sz="1400" i="1" kern="100">
                                <a:latin typeface="Cambria Math" panose="02040503050406030204" pitchFamily="18" charset="0"/>
                                <a:cs typeface="Times New Roman" panose="02020603050405020304" pitchFamily="18" charset="0"/>
                              </a:rPr>
                              <m:t>𝑖</m:t>
                            </m:r>
                            <m:r>
                              <a:rPr lang="en-US" altLang="zh-CN" sz="1400" i="1" kern="100">
                                <a:latin typeface="Cambria Math" panose="02040503050406030204" pitchFamily="18" charset="0"/>
                                <a:cs typeface="Times New Roman" panose="02020603050405020304" pitchFamily="18" charset="0"/>
                              </a:rPr>
                              <m:t>)</m:t>
                            </m:r>
                          </m:e>
                        </m:d>
                      </m:den>
                    </m:f>
                  </m:oMath>
                </a14:m>
                <a:r>
                  <a:rPr lang="en-US" altLang="zh-CN" sz="1400" kern="100" dirty="0">
                    <a:latin typeface="Times New Roman" panose="02020603050405020304" pitchFamily="18" charset="0"/>
                    <a:cs typeface="Times New Roman" panose="02020603050405020304" pitchFamily="18" charset="0"/>
                  </a:rPr>
                  <a:t>	                </a:t>
                </a:r>
                <a:r>
                  <a:rPr lang="en-US" altLang="zh-CN" sz="1400" kern="100" dirty="0" smtClean="0">
                    <a:latin typeface="Times New Roman" panose="02020603050405020304" pitchFamily="18" charset="0"/>
                    <a:cs typeface="Times New Roman" panose="02020603050405020304" pitchFamily="18" charset="0"/>
                  </a:rPr>
                  <a:t>		(</a:t>
                </a:r>
                <a:r>
                  <a:rPr lang="en-US" altLang="zh-CN" sz="1400" kern="100" dirty="0">
                    <a:latin typeface="Times New Roman" panose="02020603050405020304" pitchFamily="18" charset="0"/>
                    <a:cs typeface="Times New Roman" panose="02020603050405020304" pitchFamily="18" charset="0"/>
                  </a:rPr>
                  <a:t>3</a:t>
                </a:r>
                <a:r>
                  <a:rPr lang="en-US" altLang="zh-CN" sz="1400" kern="100" dirty="0" smtClean="0">
                    <a:latin typeface="Times New Roman" panose="02020603050405020304" pitchFamily="18" charset="0"/>
                    <a:cs typeface="Times New Roman" panose="02020603050405020304" pitchFamily="18" charset="0"/>
                  </a:rPr>
                  <a:t>)</a:t>
                </a:r>
              </a:p>
              <a:p>
                <a:pPr marL="800100" algn="just">
                  <a:spcAft>
                    <a:spcPts val="0"/>
                  </a:spcAft>
                  <a:tabLst>
                    <a:tab pos="1333500" algn="l"/>
                    <a:tab pos="2637155" algn="ctr"/>
                    <a:tab pos="3228975" algn="l"/>
                  </a:tabLst>
                </a:pPr>
                <a:endParaRPr lang="zh-CN" altLang="zh-CN" sz="1400" kern="100" dirty="0">
                  <a:latin typeface="Calibri" panose="020F0502020204030204" pitchFamily="34" charset="0"/>
                  <a:cs typeface="Times New Roman" panose="02020603050405020304" pitchFamily="18" charset="0"/>
                </a:endParaRPr>
              </a:p>
              <a:p>
                <a:pPr marL="800100" algn="just">
                  <a:spcAft>
                    <a:spcPts val="0"/>
                  </a:spcAft>
                  <a:tabLst>
                    <a:tab pos="1600200" algn="l"/>
                    <a:tab pos="1866900" algn="l"/>
                    <a:tab pos="2637155" algn="ctr"/>
                    <a:tab pos="3228975" algn="l"/>
                  </a:tabLst>
                </a:pP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cs typeface="Times New Roman" panose="02020603050405020304" pitchFamily="18" charset="0"/>
                          </a:rPr>
                          <m:t>𝐷𝑒𝑣𝑅𝑇𝑇</m:t>
                        </m:r>
                      </m:e>
                      <m:sub>
                        <m:r>
                          <a:rPr lang="en-US" altLang="zh-CN" sz="1400" i="1" kern="100">
                            <a:latin typeface="Cambria Math" panose="02040503050406030204" pitchFamily="18" charset="0"/>
                            <a:cs typeface="Times New Roman" panose="02020603050405020304" pitchFamily="18" charset="0"/>
                          </a:rPr>
                          <m:t>𝑖</m:t>
                        </m:r>
                        <m:r>
                          <a:rPr lang="en-US" altLang="zh-CN" sz="1400" i="1" kern="100">
                            <a:latin typeface="Cambria Math" panose="02040503050406030204" pitchFamily="18" charset="0"/>
                            <a:cs typeface="Times New Roman" panose="02020603050405020304" pitchFamily="18" charset="0"/>
                          </a:rPr>
                          <m:t>,</m:t>
                        </m:r>
                        <m:r>
                          <a:rPr lang="en-US" altLang="zh-CN" sz="1400" i="1" kern="100">
                            <a:latin typeface="Cambria Math" panose="02040503050406030204" pitchFamily="18" charset="0"/>
                            <a:cs typeface="Times New Roman" panose="02020603050405020304" pitchFamily="18" charset="0"/>
                          </a:rPr>
                          <m:t>𝑗</m:t>
                        </m:r>
                      </m:sub>
                    </m:sSub>
                    <m:r>
                      <a:rPr lang="en-US" altLang="zh-CN" sz="1400" i="1" kern="100">
                        <a:latin typeface="Cambria Math" panose="02040503050406030204" pitchFamily="18" charset="0"/>
                        <a:cs typeface="Times New Roman" panose="02020603050405020304" pitchFamily="18" charset="0"/>
                      </a:rPr>
                      <m:t>=</m:t>
                    </m:r>
                    <m:d>
                      <m:d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latin typeface="Cambria Math" panose="02040503050406030204" pitchFamily="18" charset="0"/>
                            <a:cs typeface="Times New Roman" panose="02020603050405020304" pitchFamily="18" charset="0"/>
                          </a:rPr>
                          <m:t>1−</m:t>
                        </m:r>
                        <m:r>
                          <a:rPr lang="en-US" altLang="zh-CN" sz="1400" i="1" kern="100">
                            <a:latin typeface="Cambria Math" panose="02040503050406030204" pitchFamily="18" charset="0"/>
                            <a:cs typeface="Times New Roman" panose="02020603050405020304" pitchFamily="18" charset="0"/>
                          </a:rPr>
                          <m:t>𝛽</m:t>
                        </m:r>
                      </m:e>
                    </m:d>
                    <m:r>
                      <a:rPr lang="en-US" altLang="zh-CN" sz="1400" i="1" kern="100">
                        <a:latin typeface="Cambria Math" panose="02040503050406030204" pitchFamily="18" charset="0"/>
                        <a:cs typeface="Times New Roman" panose="02020603050405020304" pitchFamily="18" charset="0"/>
                      </a:rPr>
                      <m:t>·</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cs typeface="Times New Roman" panose="02020603050405020304" pitchFamily="18" charset="0"/>
                          </a:rPr>
                          <m:t>𝐷𝑒𝑣𝑅𝑇𝑇</m:t>
                        </m:r>
                      </m:e>
                      <m:sub>
                        <m:r>
                          <a:rPr lang="en-US" altLang="zh-CN" sz="1400" i="1" kern="100">
                            <a:latin typeface="Cambria Math" panose="02040503050406030204" pitchFamily="18" charset="0"/>
                            <a:cs typeface="Times New Roman" panose="02020603050405020304" pitchFamily="18" charset="0"/>
                          </a:rPr>
                          <m:t>𝑖</m:t>
                        </m:r>
                        <m:r>
                          <a:rPr lang="en-US" altLang="zh-CN" sz="1400" i="1" kern="100">
                            <a:latin typeface="Cambria Math" panose="02040503050406030204" pitchFamily="18" charset="0"/>
                            <a:cs typeface="Times New Roman" panose="02020603050405020304" pitchFamily="18" charset="0"/>
                          </a:rPr>
                          <m:t>,</m:t>
                        </m:r>
                        <m:r>
                          <a:rPr lang="en-US" altLang="zh-CN" sz="1400" i="1" kern="100">
                            <a:latin typeface="Cambria Math" panose="02040503050406030204" pitchFamily="18" charset="0"/>
                            <a:cs typeface="Times New Roman" panose="02020603050405020304" pitchFamily="18" charset="0"/>
                          </a:rPr>
                          <m:t>𝑗</m:t>
                        </m:r>
                      </m:sub>
                    </m:sSub>
                    <m:r>
                      <a:rPr lang="en-US" altLang="zh-CN" sz="1400" i="1" kern="100">
                        <a:latin typeface="Cambria Math" panose="02040503050406030204" pitchFamily="18" charset="0"/>
                        <a:cs typeface="Times New Roman" panose="02020603050405020304" pitchFamily="18" charset="0"/>
                      </a:rPr>
                      <m:t>+</m:t>
                    </m:r>
                    <m:r>
                      <a:rPr lang="en-US" altLang="zh-CN" sz="1400" i="1" kern="100">
                        <a:latin typeface="Cambria Math" panose="02040503050406030204" pitchFamily="18" charset="0"/>
                        <a:cs typeface="Times New Roman" panose="02020603050405020304" pitchFamily="18" charset="0"/>
                      </a:rPr>
                      <m:t>𝛽</m:t>
                    </m:r>
                    <m:r>
                      <a:rPr lang="en-US" altLang="zh-CN" sz="1400" i="1" kern="100">
                        <a:latin typeface="Cambria Math" panose="02040503050406030204" pitchFamily="18" charset="0"/>
                        <a:cs typeface="Times New Roman" panose="02020603050405020304" pitchFamily="18" charset="0"/>
                      </a:rPr>
                      <m:t>·</m:t>
                    </m:r>
                    <m:d>
                      <m:dPr>
                        <m:begChr m:val="|"/>
                        <m:endChr m:val="|"/>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cs typeface="Times New Roman" panose="02020603050405020304" pitchFamily="18" charset="0"/>
                              </a:rPr>
                              <m:t>𝑅𝑇𝑇</m:t>
                            </m:r>
                          </m:e>
                          <m:sub>
                            <m:r>
                              <a:rPr lang="en-US" altLang="zh-CN" sz="1400" i="1" kern="100">
                                <a:latin typeface="Cambria Math" panose="02040503050406030204" pitchFamily="18" charset="0"/>
                                <a:cs typeface="Times New Roman" panose="02020603050405020304" pitchFamily="18" charset="0"/>
                              </a:rPr>
                              <m:t>𝑖</m:t>
                            </m:r>
                            <m:r>
                              <a:rPr lang="en-US" altLang="zh-CN" sz="1400" i="1" kern="100">
                                <a:latin typeface="Cambria Math" panose="02040503050406030204" pitchFamily="18" charset="0"/>
                                <a:cs typeface="Times New Roman" panose="02020603050405020304" pitchFamily="18" charset="0"/>
                              </a:rPr>
                              <m:t>,</m:t>
                            </m:r>
                            <m:r>
                              <a:rPr lang="en-US" altLang="zh-CN" sz="1400" i="1" kern="100">
                                <a:latin typeface="Cambria Math" panose="02040503050406030204" pitchFamily="18" charset="0"/>
                                <a:cs typeface="Times New Roman" panose="02020603050405020304" pitchFamily="18" charset="0"/>
                              </a:rPr>
                              <m:t>𝑗</m:t>
                            </m:r>
                          </m:sub>
                        </m:sSub>
                        <m:r>
                          <a:rPr lang="en-US" altLang="zh-CN" sz="1400" i="1" kern="100">
                            <a:latin typeface="Cambria Math" panose="02040503050406030204" pitchFamily="18" charset="0"/>
                            <a:cs typeface="Times New Roman" panose="02020603050405020304" pitchFamily="18" charset="0"/>
                          </a:rPr>
                          <m:t>−</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cs typeface="Times New Roman" panose="02020603050405020304" pitchFamily="18" charset="0"/>
                              </a:rPr>
                              <m:t>𝑀𝑒𝑎𝑛𝑅𝑇𝑇</m:t>
                            </m:r>
                          </m:e>
                          <m:sub>
                            <m:r>
                              <a:rPr lang="en-US" altLang="zh-CN" sz="1400" i="1" kern="100">
                                <a:latin typeface="Cambria Math" panose="02040503050406030204" pitchFamily="18" charset="0"/>
                                <a:cs typeface="Times New Roman" panose="02020603050405020304" pitchFamily="18" charset="0"/>
                              </a:rPr>
                              <m:t>𝑖</m:t>
                            </m:r>
                            <m:r>
                              <a:rPr lang="en-US" altLang="zh-CN" sz="1400" i="1" kern="100">
                                <a:latin typeface="Cambria Math" panose="02040503050406030204" pitchFamily="18" charset="0"/>
                                <a:cs typeface="Times New Roman" panose="02020603050405020304" pitchFamily="18" charset="0"/>
                              </a:rPr>
                              <m:t>,</m:t>
                            </m:r>
                            <m:r>
                              <a:rPr lang="en-US" altLang="zh-CN" sz="1400" i="1" kern="100">
                                <a:latin typeface="Cambria Math" panose="02040503050406030204" pitchFamily="18" charset="0"/>
                                <a:cs typeface="Times New Roman" panose="02020603050405020304" pitchFamily="18" charset="0"/>
                              </a:rPr>
                              <m:t>𝑗</m:t>
                            </m:r>
                          </m:sub>
                        </m:sSub>
                      </m:e>
                    </m:d>
                  </m:oMath>
                </a14:m>
                <a:r>
                  <a:rPr lang="en-US" altLang="zh-CN" sz="1400" kern="100" dirty="0">
                    <a:latin typeface="Times New Roman" panose="02020603050405020304" pitchFamily="18" charset="0"/>
                    <a:cs typeface="Times New Roman" panose="02020603050405020304" pitchFamily="18" charset="0"/>
                  </a:rPr>
                  <a:t>	</a:t>
                </a:r>
                <a:r>
                  <a:rPr lang="en-US" altLang="zh-CN" sz="1400" kern="100" dirty="0" smtClean="0">
                    <a:latin typeface="Times New Roman" panose="02020603050405020304" pitchFamily="18" charset="0"/>
                    <a:cs typeface="Times New Roman" panose="02020603050405020304" pitchFamily="18" charset="0"/>
                  </a:rPr>
                  <a:t>	(</a:t>
                </a:r>
                <a:r>
                  <a:rPr lang="en-US" altLang="zh-CN" sz="1400" kern="100" dirty="0">
                    <a:latin typeface="Times New Roman" panose="02020603050405020304" pitchFamily="18" charset="0"/>
                    <a:cs typeface="Times New Roman" panose="02020603050405020304" pitchFamily="18" charset="0"/>
                  </a:rPr>
                  <a:t>4</a:t>
                </a:r>
                <a:r>
                  <a:rPr lang="en-US" altLang="zh-CN" sz="1400" kern="100" dirty="0" smtClean="0">
                    <a:latin typeface="Times New Roman" panose="02020603050405020304" pitchFamily="18" charset="0"/>
                    <a:cs typeface="Times New Roman" panose="02020603050405020304" pitchFamily="18" charset="0"/>
                  </a:rPr>
                  <a:t>)</a:t>
                </a:r>
              </a:p>
              <a:p>
                <a:pPr marL="800100" algn="just">
                  <a:spcAft>
                    <a:spcPts val="0"/>
                  </a:spcAft>
                  <a:tabLst>
                    <a:tab pos="1600200" algn="l"/>
                    <a:tab pos="1866900" algn="l"/>
                    <a:tab pos="2637155" algn="ctr"/>
                    <a:tab pos="3228975" algn="l"/>
                  </a:tabLst>
                </a:pPr>
                <a:endParaRPr lang="zh-CN" altLang="zh-CN" sz="1400" kern="100" dirty="0">
                  <a:latin typeface="Calibri" panose="020F0502020204030204" pitchFamily="34" charset="0"/>
                  <a:cs typeface="Times New Roman" panose="02020603050405020304" pitchFamily="18" charset="0"/>
                </a:endParaRPr>
              </a:p>
              <a:p>
                <a:pPr marL="800100" algn="just">
                  <a:spcAft>
                    <a:spcPts val="0"/>
                  </a:spcAft>
                  <a:tabLst>
                    <a:tab pos="1600200" algn="l"/>
                    <a:tab pos="1866900" algn="l"/>
                    <a:tab pos="2637155" algn="ctr"/>
                    <a:tab pos="3228975" algn="l"/>
                  </a:tabLst>
                </a:pP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cs typeface="Times New Roman" panose="02020603050405020304" pitchFamily="18" charset="0"/>
                          </a:rPr>
                          <m:t>𝑀𝑒𝑎𝑛𝑅𝑇𝑇</m:t>
                        </m:r>
                      </m:e>
                      <m:sub>
                        <m:r>
                          <a:rPr lang="en-US" altLang="zh-CN" sz="1400" i="1" kern="100">
                            <a:latin typeface="Cambria Math" panose="02040503050406030204" pitchFamily="18" charset="0"/>
                            <a:cs typeface="Times New Roman" panose="02020603050405020304" pitchFamily="18" charset="0"/>
                          </a:rPr>
                          <m:t>𝑖</m:t>
                        </m:r>
                        <m:r>
                          <a:rPr lang="en-US" altLang="zh-CN" sz="1400" i="1" kern="100">
                            <a:latin typeface="Cambria Math" panose="02040503050406030204" pitchFamily="18" charset="0"/>
                            <a:cs typeface="Times New Roman" panose="02020603050405020304" pitchFamily="18" charset="0"/>
                          </a:rPr>
                          <m:t>,</m:t>
                        </m:r>
                        <m:r>
                          <a:rPr lang="en-US" altLang="zh-CN" sz="1400" i="1" kern="100">
                            <a:latin typeface="Cambria Math" panose="02040503050406030204" pitchFamily="18" charset="0"/>
                            <a:cs typeface="Times New Roman" panose="02020603050405020304" pitchFamily="18" charset="0"/>
                          </a:rPr>
                          <m:t>𝑗</m:t>
                        </m:r>
                      </m:sub>
                    </m:sSub>
                    <m:r>
                      <a:rPr lang="en-US" altLang="zh-CN" sz="1400" i="1" kern="100">
                        <a:latin typeface="Cambria Math" panose="02040503050406030204" pitchFamily="18" charset="0"/>
                        <a:cs typeface="Times New Roman" panose="02020603050405020304" pitchFamily="18" charset="0"/>
                      </a:rPr>
                      <m:t>=</m:t>
                    </m:r>
                    <m:d>
                      <m:d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latin typeface="Cambria Math" panose="02040503050406030204" pitchFamily="18" charset="0"/>
                            <a:cs typeface="Times New Roman" panose="02020603050405020304" pitchFamily="18" charset="0"/>
                          </a:rPr>
                          <m:t>1−</m:t>
                        </m:r>
                        <m:r>
                          <a:rPr lang="en-US" altLang="zh-CN" sz="1400" i="1" kern="100">
                            <a:latin typeface="Cambria Math" panose="02040503050406030204" pitchFamily="18" charset="0"/>
                            <a:cs typeface="Times New Roman" panose="02020603050405020304" pitchFamily="18" charset="0"/>
                          </a:rPr>
                          <m:t>𝛼</m:t>
                        </m:r>
                      </m:e>
                    </m:d>
                    <m:r>
                      <a:rPr lang="en-US" altLang="zh-CN" sz="1400" i="1" kern="100">
                        <a:latin typeface="Cambria Math" panose="02040503050406030204" pitchFamily="18" charset="0"/>
                        <a:cs typeface="Times New Roman" panose="02020603050405020304" pitchFamily="18" charset="0"/>
                      </a:rPr>
                      <m:t>·</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cs typeface="Times New Roman" panose="02020603050405020304" pitchFamily="18" charset="0"/>
                          </a:rPr>
                          <m:t>𝑀𝑒𝑎𝑛𝑅𝑇𝑇</m:t>
                        </m:r>
                      </m:e>
                      <m:sub>
                        <m:r>
                          <a:rPr lang="en-US" altLang="zh-CN" sz="1400" i="1" kern="100">
                            <a:latin typeface="Cambria Math" panose="02040503050406030204" pitchFamily="18" charset="0"/>
                            <a:cs typeface="Times New Roman" panose="02020603050405020304" pitchFamily="18" charset="0"/>
                          </a:rPr>
                          <m:t>𝑖</m:t>
                        </m:r>
                        <m:r>
                          <a:rPr lang="en-US" altLang="zh-CN" sz="1400" i="1" kern="100">
                            <a:latin typeface="Cambria Math" panose="02040503050406030204" pitchFamily="18" charset="0"/>
                            <a:cs typeface="Times New Roman" panose="02020603050405020304" pitchFamily="18" charset="0"/>
                          </a:rPr>
                          <m:t>,</m:t>
                        </m:r>
                        <m:r>
                          <a:rPr lang="en-US" altLang="zh-CN" sz="1400" i="1" kern="100">
                            <a:latin typeface="Cambria Math" panose="02040503050406030204" pitchFamily="18" charset="0"/>
                            <a:cs typeface="Times New Roman" panose="02020603050405020304" pitchFamily="18" charset="0"/>
                          </a:rPr>
                          <m:t>𝑗</m:t>
                        </m:r>
                      </m:sub>
                    </m:sSub>
                    <m:r>
                      <a:rPr lang="en-US" altLang="zh-CN" sz="1400" i="1" kern="100">
                        <a:latin typeface="Cambria Math" panose="02040503050406030204" pitchFamily="18" charset="0"/>
                        <a:cs typeface="Times New Roman" panose="02020603050405020304" pitchFamily="18" charset="0"/>
                      </a:rPr>
                      <m:t>+</m:t>
                    </m:r>
                    <m:r>
                      <a:rPr lang="en-US" altLang="zh-CN" sz="1400" i="1" kern="100">
                        <a:latin typeface="Cambria Math" panose="02040503050406030204" pitchFamily="18" charset="0"/>
                        <a:cs typeface="Times New Roman" panose="02020603050405020304" pitchFamily="18" charset="0"/>
                      </a:rPr>
                      <m:t>𝛼</m:t>
                    </m:r>
                    <m:r>
                      <a:rPr lang="en-US" altLang="zh-CN" sz="1400" i="1" kern="100">
                        <a:latin typeface="Cambria Math" panose="02040503050406030204" pitchFamily="18" charset="0"/>
                        <a:cs typeface="Times New Roman" panose="02020603050405020304" pitchFamily="18" charset="0"/>
                      </a:rPr>
                      <m:t>· </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cs typeface="Times New Roman" panose="02020603050405020304" pitchFamily="18" charset="0"/>
                          </a:rPr>
                          <m:t>𝑅𝑇𝑇</m:t>
                        </m:r>
                      </m:e>
                      <m:sub>
                        <m:r>
                          <a:rPr lang="en-US" altLang="zh-CN" sz="1400" i="1" kern="100">
                            <a:latin typeface="Cambria Math" panose="02040503050406030204" pitchFamily="18" charset="0"/>
                            <a:cs typeface="Times New Roman" panose="02020603050405020304" pitchFamily="18" charset="0"/>
                          </a:rPr>
                          <m:t>𝑖</m:t>
                        </m:r>
                        <m:r>
                          <a:rPr lang="en-US" altLang="zh-CN" sz="1400" i="1" kern="100">
                            <a:latin typeface="Cambria Math" panose="02040503050406030204" pitchFamily="18" charset="0"/>
                            <a:cs typeface="Times New Roman" panose="02020603050405020304" pitchFamily="18" charset="0"/>
                          </a:rPr>
                          <m:t>,</m:t>
                        </m:r>
                        <m:r>
                          <a:rPr lang="en-US" altLang="zh-CN" sz="1400" i="1" kern="100">
                            <a:latin typeface="Cambria Math" panose="02040503050406030204" pitchFamily="18" charset="0"/>
                            <a:cs typeface="Times New Roman" panose="02020603050405020304" pitchFamily="18" charset="0"/>
                          </a:rPr>
                          <m:t>𝑗</m:t>
                        </m:r>
                      </m:sub>
                    </m:sSub>
                  </m:oMath>
                </a14:m>
                <a:r>
                  <a:rPr lang="en-US" altLang="zh-CN" sz="1400" kern="100" dirty="0">
                    <a:latin typeface="Times New Roman" panose="02020603050405020304" pitchFamily="18" charset="0"/>
                    <a:cs typeface="Times New Roman" panose="02020603050405020304" pitchFamily="18" charset="0"/>
                  </a:rPr>
                  <a:t>	           	</a:t>
                </a:r>
                <a:r>
                  <a:rPr lang="en-US" altLang="zh-CN" sz="1400" kern="100" dirty="0" smtClean="0">
                    <a:latin typeface="Times New Roman" panose="02020603050405020304" pitchFamily="18" charset="0"/>
                    <a:cs typeface="Times New Roman" panose="02020603050405020304" pitchFamily="18" charset="0"/>
                  </a:rPr>
                  <a:t>	(</a:t>
                </a:r>
                <a:r>
                  <a:rPr lang="en-US" altLang="zh-CN" sz="1400" kern="100" dirty="0">
                    <a:latin typeface="Times New Roman" panose="02020603050405020304" pitchFamily="18" charset="0"/>
                    <a:cs typeface="Times New Roman" panose="02020603050405020304" pitchFamily="18" charset="0"/>
                  </a:rPr>
                  <a:t>5)</a:t>
                </a:r>
                <a:endParaRPr lang="zh-CN" altLang="zh-CN" sz="1400" kern="100" dirty="0">
                  <a:latin typeface="Calibri" panose="020F0502020204030204" pitchFamily="34" charset="0"/>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1371600" y="3581400"/>
                <a:ext cx="12058679" cy="2430987"/>
              </a:xfrm>
              <a:prstGeom prst="rect">
                <a:avLst/>
              </a:prstGeom>
              <a:blipFill>
                <a:blip r:embed="rId2"/>
                <a:stretch>
                  <a:fillRect t="-503" b="-10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781811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实验设计（</a:t>
            </a:r>
            <a:r>
              <a:rPr lang="en-US" altLang="zh-CN" dirty="0" smtClean="0"/>
              <a:t>2/2</a:t>
            </a:r>
            <a:r>
              <a:rPr lang="zh-CN" altLang="en-US" dirty="0" smtClean="0"/>
              <a:t>）</a:t>
            </a:r>
            <a:endParaRPr lang="zh-CN" altLang="en-US" dirty="0"/>
          </a:p>
        </p:txBody>
      </p:sp>
      <p:sp>
        <p:nvSpPr>
          <p:cNvPr id="3" name="内容占位符 2"/>
          <p:cNvSpPr>
            <a:spLocks noGrp="1"/>
          </p:cNvSpPr>
          <p:nvPr>
            <p:ph idx="1"/>
          </p:nvPr>
        </p:nvSpPr>
        <p:spPr/>
        <p:txBody>
          <a:bodyPr/>
          <a:lstStyle/>
          <a:p>
            <a:r>
              <a:rPr lang="zh-CN" altLang="en-US" dirty="0"/>
              <a:t>稳定抑制</a:t>
            </a:r>
            <a:r>
              <a:rPr lang="en-US" altLang="zh-CN" dirty="0"/>
              <a:t>Vivaldi</a:t>
            </a:r>
            <a:r>
              <a:rPr lang="zh-CN" altLang="en-US" dirty="0"/>
              <a:t>算法</a:t>
            </a:r>
          </a:p>
          <a:p>
            <a:endParaRPr lang="zh-CN" altLang="en-US" dirty="0"/>
          </a:p>
        </p:txBody>
      </p:sp>
      <p:sp>
        <p:nvSpPr>
          <p:cNvPr id="4" name="页脚占位符 3"/>
          <p:cNvSpPr>
            <a:spLocks noGrp="1"/>
          </p:cNvSpPr>
          <p:nvPr>
            <p:ph type="ftr" sz="quarter" idx="10"/>
          </p:nvPr>
        </p:nvSpPr>
        <p:spPr/>
        <p:txBody>
          <a:bodyPr/>
          <a:lstStyle/>
          <a:p>
            <a:pPr>
              <a:defRPr/>
            </a:pPr>
            <a:r>
              <a:rPr lang="zh-CN" altLang="en-US" smtClean="0"/>
              <a:t>武汉大学计算机学院</a:t>
            </a:r>
            <a:endParaRPr lang="zh-CN" altLang="en-US" dirty="0"/>
          </a:p>
        </p:txBody>
      </p:sp>
      <p:sp>
        <p:nvSpPr>
          <p:cNvPr id="5" name="矩形 4"/>
          <p:cNvSpPr/>
          <p:nvPr/>
        </p:nvSpPr>
        <p:spPr>
          <a:xfrm>
            <a:off x="457200" y="2057400"/>
            <a:ext cx="8533566" cy="3779240"/>
          </a:xfrm>
          <a:prstGeom prst="rect">
            <a:avLst/>
          </a:prstGeom>
        </p:spPr>
        <p:txBody>
          <a:bodyPr wrap="square">
            <a:spAutoFit/>
          </a:bodyPr>
          <a:lstStyle/>
          <a:p>
            <a:pPr indent="266700" algn="just">
              <a:lnSpc>
                <a:spcPct val="150000"/>
              </a:lnSpc>
              <a:spcAft>
                <a:spcPts val="0"/>
              </a:spcAft>
              <a:tabLst>
                <a:tab pos="1600200" algn="l"/>
                <a:tab pos="1866900" algn="l"/>
                <a:tab pos="2637155" algn="ctr"/>
                <a:tab pos="3228975" algn="l"/>
              </a:tabLst>
            </a:pPr>
            <a:r>
              <a:rPr lang="zh-CN" altLang="zh-CN" sz="1800" kern="100" dirty="0">
                <a:latin typeface="Times New Roman" panose="02020603050405020304" pitchFamily="18" charset="0"/>
                <a:cs typeface="Times New Roman" panose="02020603050405020304" pitchFamily="18" charset="0"/>
              </a:rPr>
              <a:t>对于节点</a:t>
            </a:r>
            <a:r>
              <a:rPr lang="en-US" altLang="zh-CN" sz="1800" i="1" kern="100" dirty="0" err="1">
                <a:latin typeface="Times New Roman" panose="02020603050405020304" pitchFamily="18" charset="0"/>
                <a:cs typeface="Times New Roman" panose="02020603050405020304" pitchFamily="18" charset="0"/>
              </a:rPr>
              <a:t>i</a:t>
            </a:r>
            <a:r>
              <a:rPr lang="zh-CN" altLang="zh-CN" sz="1800" kern="100" dirty="0">
                <a:latin typeface="Times New Roman" panose="02020603050405020304" pitchFamily="18" charset="0"/>
                <a:cs typeface="Times New Roman" panose="02020603050405020304" pitchFamily="18" charset="0"/>
              </a:rPr>
              <a:t>获得来自节点</a:t>
            </a:r>
            <a:r>
              <a:rPr lang="en-US" altLang="zh-CN" sz="1800" i="1" kern="100" dirty="0">
                <a:latin typeface="Times New Roman" panose="02020603050405020304" pitchFamily="18" charset="0"/>
                <a:cs typeface="Times New Roman" panose="02020603050405020304" pitchFamily="18" charset="0"/>
              </a:rPr>
              <a:t>j</a:t>
            </a:r>
            <a:r>
              <a:rPr lang="zh-CN" altLang="zh-CN" sz="1800" kern="100" dirty="0">
                <a:latin typeface="Times New Roman" panose="02020603050405020304" pitchFamily="18" charset="0"/>
                <a:cs typeface="Times New Roman" panose="02020603050405020304" pitchFamily="18" charset="0"/>
              </a:rPr>
              <a:t>的一个</a:t>
            </a:r>
            <a:r>
              <a:rPr lang="en-US" altLang="zh-CN" sz="1800" i="1" kern="100" dirty="0" err="1">
                <a:latin typeface="Times New Roman" panose="02020603050405020304" pitchFamily="18" charset="0"/>
                <a:cs typeface="Times New Roman" panose="02020603050405020304" pitchFamily="18" charset="0"/>
              </a:rPr>
              <a:t>RTT</a:t>
            </a:r>
            <a:r>
              <a:rPr lang="en-US" altLang="zh-CN" sz="1800" i="1" kern="100" baseline="-25000" dirty="0" err="1">
                <a:latin typeface="Times New Roman" panose="02020603050405020304" pitchFamily="18" charset="0"/>
                <a:cs typeface="Times New Roman" panose="02020603050405020304" pitchFamily="18" charset="0"/>
              </a:rPr>
              <a:t>i,j</a:t>
            </a:r>
            <a:r>
              <a:rPr lang="zh-CN" altLang="zh-CN" sz="1800" kern="100" dirty="0">
                <a:latin typeface="Times New Roman" panose="02020603050405020304" pitchFamily="18" charset="0"/>
                <a:cs typeface="Times New Roman" panose="02020603050405020304" pitchFamily="18" charset="0"/>
              </a:rPr>
              <a:t>，稳定抑制算法的执行步骤为：</a:t>
            </a:r>
            <a:endParaRPr lang="zh-CN" altLang="zh-CN" sz="1800" kern="100" dirty="0">
              <a:latin typeface="Calibri" panose="020F0502020204030204" pitchFamily="34" charset="0"/>
              <a:cs typeface="Times New Roman" panose="02020603050405020304" pitchFamily="18" charset="0"/>
            </a:endParaRPr>
          </a:p>
          <a:p>
            <a:pPr indent="266700" algn="just">
              <a:lnSpc>
                <a:spcPct val="150000"/>
              </a:lnSpc>
              <a:spcAft>
                <a:spcPts val="0"/>
              </a:spcAft>
              <a:tabLst>
                <a:tab pos="1600200" algn="l"/>
                <a:tab pos="1866900" algn="l"/>
                <a:tab pos="2637155" algn="ctr"/>
                <a:tab pos="3228975" algn="l"/>
              </a:tabLst>
            </a:pPr>
            <a:r>
              <a:rPr lang="zh-CN" altLang="zh-CN" sz="1800" b="1" kern="100" dirty="0">
                <a:latin typeface="Times New Roman" panose="02020603050405020304" pitchFamily="18" charset="0"/>
                <a:cs typeface="Times New Roman" panose="02020603050405020304" pitchFamily="18" charset="0"/>
              </a:rPr>
              <a:t>步骤</a:t>
            </a:r>
            <a:r>
              <a:rPr lang="en-US" altLang="zh-CN" sz="1800" b="1" kern="100" dirty="0">
                <a:latin typeface="Times New Roman" panose="02020603050405020304" pitchFamily="18" charset="0"/>
                <a:cs typeface="Times New Roman" panose="02020603050405020304" pitchFamily="18" charset="0"/>
              </a:rPr>
              <a:t>1</a:t>
            </a:r>
            <a:r>
              <a:rPr lang="zh-CN" altLang="zh-CN" sz="1800" kern="100" dirty="0">
                <a:latin typeface="Times New Roman" panose="02020603050405020304" pitchFamily="18" charset="0"/>
                <a:cs typeface="Times New Roman" panose="02020603050405020304" pitchFamily="18" charset="0"/>
              </a:rPr>
              <a:t>：进行初始化，让</a:t>
            </a:r>
            <a:r>
              <a:rPr lang="en-US" altLang="zh-CN" sz="1800" i="1" kern="100" dirty="0">
                <a:latin typeface="Times New Roman" panose="02020603050405020304" pitchFamily="18" charset="0"/>
                <a:cs typeface="Times New Roman" panose="02020603050405020304" pitchFamily="18" charset="0"/>
              </a:rPr>
              <a:t>d </a:t>
            </a:r>
            <a:r>
              <a:rPr lang="en-US" altLang="zh-CN" sz="1800" kern="100" dirty="0">
                <a:latin typeface="Times New Roman" panose="02020603050405020304" pitchFamily="18" charset="0"/>
                <a:cs typeface="Times New Roman" panose="02020603050405020304" pitchFamily="18" charset="0"/>
              </a:rPr>
              <a:t>= 1</a:t>
            </a:r>
            <a:r>
              <a:rPr lang="zh-CN" altLang="zh-CN" sz="1800" kern="100" dirty="0">
                <a:latin typeface="Times New Roman" panose="02020603050405020304" pitchFamily="18" charset="0"/>
                <a:cs typeface="Times New Roman" panose="02020603050405020304" pitchFamily="18" charset="0"/>
              </a:rPr>
              <a:t>，计算器</a:t>
            </a:r>
            <a:r>
              <a:rPr lang="en-US" altLang="zh-CN" sz="1800" i="1" kern="100" dirty="0">
                <a:latin typeface="Times New Roman" panose="02020603050405020304" pitchFamily="18" charset="0"/>
                <a:cs typeface="Times New Roman" panose="02020603050405020304" pitchFamily="18" charset="0"/>
              </a:rPr>
              <a:t>n </a:t>
            </a:r>
            <a:r>
              <a:rPr lang="en-US" altLang="zh-CN" sz="1800" kern="100" dirty="0">
                <a:latin typeface="Times New Roman" panose="02020603050405020304" pitchFamily="18" charset="0"/>
                <a:cs typeface="Times New Roman" panose="02020603050405020304" pitchFamily="18" charset="0"/>
              </a:rPr>
              <a:t>= 0</a:t>
            </a:r>
            <a:r>
              <a:rPr lang="zh-CN" altLang="zh-CN" sz="1800" kern="100" dirty="0">
                <a:latin typeface="Times New Roman" panose="02020603050405020304" pitchFamily="18" charset="0"/>
                <a:cs typeface="Times New Roman" panose="02020603050405020304" pitchFamily="18" charset="0"/>
              </a:rPr>
              <a:t>，让</a:t>
            </a:r>
            <a:r>
              <a:rPr lang="en-US" altLang="zh-CN" sz="1800" i="1" kern="100" dirty="0">
                <a:latin typeface="Times New Roman" panose="02020603050405020304" pitchFamily="18" charset="0"/>
                <a:cs typeface="Times New Roman" panose="02020603050405020304" pitchFamily="18" charset="0"/>
              </a:rPr>
              <a:t>err</a:t>
            </a:r>
            <a:r>
              <a:rPr lang="en-US" altLang="zh-CN" sz="1800" i="1" kern="100" baseline="-25000" dirty="0">
                <a:latin typeface="Times New Roman" panose="02020603050405020304" pitchFamily="18" charset="0"/>
                <a:cs typeface="Times New Roman" panose="02020603050405020304" pitchFamily="18" charset="0"/>
              </a:rPr>
              <a:t>t-1</a:t>
            </a:r>
            <a:r>
              <a:rPr lang="zh-CN" altLang="zh-CN" sz="1800" kern="100" dirty="0">
                <a:latin typeface="Times New Roman" panose="02020603050405020304" pitchFamily="18" charset="0"/>
                <a:cs typeface="Times New Roman" panose="02020603050405020304" pitchFamily="18" charset="0"/>
              </a:rPr>
              <a:t>为一个极大数；</a:t>
            </a:r>
            <a:endParaRPr lang="zh-CN" altLang="zh-CN" sz="1800" kern="100" dirty="0">
              <a:latin typeface="Calibri" panose="020F0502020204030204" pitchFamily="34" charset="0"/>
              <a:cs typeface="Times New Roman" panose="02020603050405020304" pitchFamily="18" charset="0"/>
            </a:endParaRPr>
          </a:p>
          <a:p>
            <a:pPr indent="266700" algn="just">
              <a:lnSpc>
                <a:spcPct val="150000"/>
              </a:lnSpc>
              <a:spcAft>
                <a:spcPts val="0"/>
              </a:spcAft>
              <a:tabLst>
                <a:tab pos="1600200" algn="l"/>
                <a:tab pos="1866900" algn="l"/>
                <a:tab pos="2637155" algn="ctr"/>
                <a:tab pos="3228975" algn="l"/>
              </a:tabLst>
            </a:pPr>
            <a:r>
              <a:rPr lang="zh-CN" altLang="zh-CN" sz="1800" b="1" kern="100" dirty="0">
                <a:latin typeface="Times New Roman" panose="02020603050405020304" pitchFamily="18" charset="0"/>
                <a:cs typeface="Times New Roman" panose="02020603050405020304" pitchFamily="18" charset="0"/>
              </a:rPr>
              <a:t>步骤</a:t>
            </a:r>
            <a:r>
              <a:rPr lang="en-US" altLang="zh-CN" sz="1800" b="1" kern="100" dirty="0">
                <a:latin typeface="Times New Roman" panose="02020603050405020304" pitchFamily="18" charset="0"/>
                <a:cs typeface="Times New Roman" panose="02020603050405020304" pitchFamily="18" charset="0"/>
              </a:rPr>
              <a:t>2</a:t>
            </a:r>
            <a:r>
              <a:rPr lang="zh-CN" altLang="zh-CN" sz="1800" kern="100" dirty="0">
                <a:latin typeface="Times New Roman" panose="02020603050405020304" pitchFamily="18" charset="0"/>
                <a:cs typeface="Times New Roman" panose="02020603050405020304" pitchFamily="18" charset="0"/>
              </a:rPr>
              <a:t>：对随机延迟污染现象进行检测，如果</a:t>
            </a:r>
            <a:r>
              <a:rPr lang="en-US" altLang="zh-CN" sz="1800" i="1" kern="100" dirty="0" err="1">
                <a:latin typeface="Times New Roman" panose="02020603050405020304" pitchFamily="18" charset="0"/>
                <a:cs typeface="Times New Roman" panose="02020603050405020304" pitchFamily="18" charset="0"/>
              </a:rPr>
              <a:t>RTT</a:t>
            </a:r>
            <a:r>
              <a:rPr lang="en-US" altLang="zh-CN" sz="1800" i="1" kern="100" baseline="-25000" dirty="0" err="1">
                <a:latin typeface="Times New Roman" panose="02020603050405020304" pitchFamily="18" charset="0"/>
                <a:cs typeface="Times New Roman" panose="02020603050405020304" pitchFamily="18" charset="0"/>
              </a:rPr>
              <a:t>i,j</a:t>
            </a:r>
            <a:r>
              <a:rPr lang="en-US" altLang="zh-CN" sz="1800" i="1" kern="100" baseline="-25000" dirty="0">
                <a:latin typeface="Times New Roman" panose="02020603050405020304" pitchFamily="18" charset="0"/>
                <a:cs typeface="Times New Roman" panose="02020603050405020304" pitchFamily="18" charset="0"/>
              </a:rPr>
              <a:t> </a:t>
            </a:r>
            <a:r>
              <a:rPr lang="en-US" altLang="zh-CN" sz="1800" kern="100" dirty="0">
                <a:latin typeface="Times New Roman" panose="02020603050405020304" pitchFamily="18" charset="0"/>
                <a:cs typeface="Times New Roman" panose="02020603050405020304" pitchFamily="18" charset="0"/>
              </a:rPr>
              <a:t>&gt; </a:t>
            </a:r>
            <a:r>
              <a:rPr lang="en-US" altLang="zh-CN" sz="1800" i="1" kern="100" dirty="0" err="1">
                <a:latin typeface="Times New Roman" panose="02020603050405020304" pitchFamily="18" charset="0"/>
                <a:cs typeface="Times New Roman" panose="02020603050405020304" pitchFamily="18" charset="0"/>
              </a:rPr>
              <a:t>MeanRTT</a:t>
            </a:r>
            <a:r>
              <a:rPr lang="en-US" altLang="zh-CN" sz="1800" i="1" kern="100" baseline="-25000" dirty="0" err="1">
                <a:latin typeface="Times New Roman" panose="02020603050405020304" pitchFamily="18" charset="0"/>
                <a:cs typeface="Times New Roman" panose="02020603050405020304" pitchFamily="18" charset="0"/>
              </a:rPr>
              <a:t>i,j</a:t>
            </a:r>
            <a:r>
              <a:rPr lang="en-US" altLang="zh-CN" sz="1800" i="1" kern="100" dirty="0">
                <a:latin typeface="Times New Roman" panose="02020603050405020304" pitchFamily="18" charset="0"/>
                <a:cs typeface="Times New Roman" panose="02020603050405020304" pitchFamily="18" charset="0"/>
              </a:rPr>
              <a:t> + </a:t>
            </a:r>
            <a:r>
              <a:rPr lang="en-US" altLang="zh-CN" sz="1800" i="1" kern="100" dirty="0" smtClean="0">
                <a:latin typeface="Times New Roman" panose="02020603050405020304" pitchFamily="18" charset="0"/>
                <a:cs typeface="Times New Roman" panose="02020603050405020304" pitchFamily="18" charset="0"/>
              </a:rPr>
              <a:t>4·DevRTT</a:t>
            </a:r>
            <a:r>
              <a:rPr lang="en-US" altLang="zh-CN" sz="1800" i="1" kern="100" baseline="-25000" dirty="0" smtClean="0">
                <a:latin typeface="Times New Roman" panose="02020603050405020304" pitchFamily="18" charset="0"/>
                <a:cs typeface="Times New Roman" panose="02020603050405020304" pitchFamily="18" charset="0"/>
              </a:rPr>
              <a:t>i,j</a:t>
            </a:r>
            <a:r>
              <a:rPr lang="en-US" altLang="zh-CN" sz="1800" i="1" kern="100" dirty="0" smtClean="0">
                <a:latin typeface="Times New Roman" panose="02020603050405020304" pitchFamily="18" charset="0"/>
                <a:cs typeface="Times New Roman" panose="02020603050405020304" pitchFamily="18" charset="0"/>
              </a:rPr>
              <a:t>       </a:t>
            </a:r>
            <a:r>
              <a:rPr lang="zh-CN" altLang="zh-CN" sz="1800" kern="100" dirty="0" smtClean="0">
                <a:latin typeface="Times New Roman" panose="02020603050405020304" pitchFamily="18" charset="0"/>
                <a:cs typeface="Times New Roman" panose="02020603050405020304" pitchFamily="18" charset="0"/>
              </a:rPr>
              <a:t>则</a:t>
            </a:r>
            <a:r>
              <a:rPr lang="zh-CN" altLang="zh-CN" sz="1800" kern="100" dirty="0">
                <a:latin typeface="Times New Roman" panose="02020603050405020304" pitchFamily="18" charset="0"/>
                <a:cs typeface="Times New Roman" panose="02020603050405020304" pitchFamily="18" charset="0"/>
              </a:rPr>
              <a:t>执行一次步骤</a:t>
            </a:r>
            <a:r>
              <a:rPr lang="en-US" altLang="zh-CN" sz="1800" kern="100" dirty="0">
                <a:latin typeface="Times New Roman" panose="02020603050405020304" pitchFamily="18" charset="0"/>
                <a:cs typeface="Times New Roman" panose="02020603050405020304" pitchFamily="18" charset="0"/>
              </a:rPr>
              <a:t>1</a:t>
            </a:r>
            <a:r>
              <a:rPr lang="zh-CN" altLang="zh-CN" sz="1800" kern="100" dirty="0">
                <a:latin typeface="Times New Roman" panose="02020603050405020304" pitchFamily="18" charset="0"/>
                <a:cs typeface="Times New Roman" panose="02020603050405020304" pitchFamily="18" charset="0"/>
              </a:rPr>
              <a:t>和步骤</a:t>
            </a:r>
            <a:r>
              <a:rPr lang="en-US" altLang="zh-CN" sz="1800" kern="100" dirty="0">
                <a:latin typeface="Times New Roman" panose="02020603050405020304" pitchFamily="18" charset="0"/>
                <a:cs typeface="Times New Roman" panose="02020603050405020304" pitchFamily="18" charset="0"/>
              </a:rPr>
              <a:t>3</a:t>
            </a:r>
            <a:r>
              <a:rPr lang="zh-CN" altLang="zh-CN" sz="1800" kern="100" dirty="0">
                <a:latin typeface="Times New Roman" panose="02020603050405020304" pitchFamily="18" charset="0"/>
                <a:cs typeface="Times New Roman" panose="02020603050405020304" pitchFamily="18" charset="0"/>
              </a:rPr>
              <a:t>，之后让</a:t>
            </a:r>
            <a:r>
              <a:rPr lang="en-US" altLang="zh-CN" sz="1800" i="1" kern="100" dirty="0" err="1">
                <a:latin typeface="Times New Roman" panose="02020603050405020304" pitchFamily="18" charset="0"/>
                <a:cs typeface="Times New Roman" panose="02020603050405020304" pitchFamily="18" charset="0"/>
              </a:rPr>
              <a:t>RTT</a:t>
            </a:r>
            <a:r>
              <a:rPr lang="en-US" altLang="zh-CN" sz="1800" i="1" kern="100" baseline="-25000" dirty="0" err="1">
                <a:latin typeface="Times New Roman" panose="02020603050405020304" pitchFamily="18" charset="0"/>
                <a:cs typeface="Times New Roman" panose="02020603050405020304" pitchFamily="18" charset="0"/>
              </a:rPr>
              <a:t>i,j</a:t>
            </a:r>
            <a:r>
              <a:rPr lang="en-US" altLang="zh-CN" sz="1800" i="1" kern="100" baseline="-25000" dirty="0">
                <a:latin typeface="Times New Roman" panose="02020603050405020304" pitchFamily="18" charset="0"/>
                <a:cs typeface="Times New Roman" panose="02020603050405020304" pitchFamily="18" charset="0"/>
              </a:rPr>
              <a:t> </a:t>
            </a:r>
            <a:r>
              <a:rPr lang="en-US" altLang="zh-CN" sz="1800" kern="100" dirty="0">
                <a:latin typeface="Times New Roman" panose="02020603050405020304" pitchFamily="18" charset="0"/>
                <a:cs typeface="Times New Roman" panose="02020603050405020304" pitchFamily="18" charset="0"/>
              </a:rPr>
              <a:t>= </a:t>
            </a:r>
            <a:r>
              <a:rPr lang="en-US" altLang="zh-CN" sz="1800" i="1" kern="100" dirty="0" err="1">
                <a:latin typeface="Times New Roman" panose="02020603050405020304" pitchFamily="18" charset="0"/>
                <a:cs typeface="Times New Roman" panose="02020603050405020304" pitchFamily="18" charset="0"/>
              </a:rPr>
              <a:t>MeanRTT</a:t>
            </a:r>
            <a:r>
              <a:rPr lang="en-US" altLang="zh-CN" sz="1800" i="1" kern="100" baseline="-25000" dirty="0" err="1">
                <a:latin typeface="Times New Roman" panose="02020603050405020304" pitchFamily="18" charset="0"/>
                <a:cs typeface="Times New Roman" panose="02020603050405020304" pitchFamily="18" charset="0"/>
              </a:rPr>
              <a:t>i,j</a:t>
            </a:r>
            <a:r>
              <a:rPr lang="zh-CN" altLang="zh-CN" sz="1800" kern="100" dirty="0">
                <a:latin typeface="Times New Roman" panose="02020603050405020304" pitchFamily="18" charset="0"/>
                <a:cs typeface="Times New Roman" panose="02020603050405020304" pitchFamily="18" charset="0"/>
              </a:rPr>
              <a:t>后，跳转到步骤</a:t>
            </a:r>
            <a:r>
              <a:rPr lang="en-US" altLang="zh-CN" sz="1800" kern="100" dirty="0">
                <a:latin typeface="Times New Roman" panose="02020603050405020304" pitchFamily="18" charset="0"/>
                <a:cs typeface="Times New Roman" panose="02020603050405020304" pitchFamily="18" charset="0"/>
              </a:rPr>
              <a:t>6</a:t>
            </a:r>
            <a:r>
              <a:rPr lang="zh-CN" altLang="zh-CN" sz="1800" kern="100" dirty="0">
                <a:latin typeface="Times New Roman" panose="02020603050405020304" pitchFamily="18" charset="0"/>
                <a:cs typeface="Times New Roman" panose="02020603050405020304" pitchFamily="18" charset="0"/>
              </a:rPr>
              <a:t>；</a:t>
            </a:r>
            <a:endParaRPr lang="zh-CN" altLang="zh-CN" sz="1800" kern="100" dirty="0">
              <a:latin typeface="Calibri" panose="020F0502020204030204" pitchFamily="34" charset="0"/>
              <a:cs typeface="Times New Roman" panose="02020603050405020304" pitchFamily="18" charset="0"/>
            </a:endParaRPr>
          </a:p>
          <a:p>
            <a:pPr indent="266700" algn="just">
              <a:lnSpc>
                <a:spcPct val="150000"/>
              </a:lnSpc>
              <a:spcAft>
                <a:spcPts val="0"/>
              </a:spcAft>
              <a:tabLst>
                <a:tab pos="1600200" algn="l"/>
                <a:tab pos="1866900" algn="l"/>
                <a:tab pos="2637155" algn="ctr"/>
                <a:tab pos="3228975" algn="l"/>
              </a:tabLst>
            </a:pPr>
            <a:r>
              <a:rPr lang="zh-CN" altLang="zh-CN" sz="1800" b="1" kern="100" dirty="0">
                <a:latin typeface="Times New Roman" panose="02020603050405020304" pitchFamily="18" charset="0"/>
                <a:cs typeface="Times New Roman" panose="02020603050405020304" pitchFamily="18" charset="0"/>
              </a:rPr>
              <a:t>步骤</a:t>
            </a:r>
            <a:r>
              <a:rPr lang="en-US" altLang="zh-CN" sz="1800" b="1" kern="100" dirty="0">
                <a:latin typeface="Times New Roman" panose="02020603050405020304" pitchFamily="18" charset="0"/>
                <a:cs typeface="Times New Roman" panose="02020603050405020304" pitchFamily="18" charset="0"/>
              </a:rPr>
              <a:t>3</a:t>
            </a:r>
            <a:r>
              <a:rPr lang="zh-CN" altLang="zh-CN" sz="1800" kern="100" dirty="0">
                <a:latin typeface="Times New Roman" panose="02020603050405020304" pitchFamily="18" charset="0"/>
                <a:cs typeface="Times New Roman" panose="02020603050405020304" pitchFamily="18" charset="0"/>
              </a:rPr>
              <a:t>：根据公式</a:t>
            </a:r>
            <a:r>
              <a:rPr lang="en-US" altLang="zh-CN" sz="1800" kern="100" dirty="0">
                <a:latin typeface="Times New Roman" panose="02020603050405020304" pitchFamily="18" charset="0"/>
                <a:cs typeface="Times New Roman" panose="02020603050405020304" pitchFamily="18" charset="0"/>
              </a:rPr>
              <a:t>(4)</a:t>
            </a:r>
            <a:r>
              <a:rPr lang="zh-CN" altLang="zh-CN" sz="1800" kern="100" dirty="0">
                <a:latin typeface="Times New Roman" panose="02020603050405020304" pitchFamily="18" charset="0"/>
                <a:cs typeface="Times New Roman" panose="02020603050405020304" pitchFamily="18" charset="0"/>
              </a:rPr>
              <a:t>和</a:t>
            </a:r>
            <a:r>
              <a:rPr lang="en-US" altLang="zh-CN" sz="1800" kern="100" dirty="0">
                <a:latin typeface="Times New Roman" panose="02020603050405020304" pitchFamily="18" charset="0"/>
                <a:cs typeface="Times New Roman" panose="02020603050405020304" pitchFamily="18" charset="0"/>
              </a:rPr>
              <a:t>(5)</a:t>
            </a:r>
            <a:r>
              <a:rPr lang="zh-CN" altLang="zh-CN" sz="1800" kern="100" dirty="0">
                <a:latin typeface="Times New Roman" panose="02020603050405020304" pitchFamily="18" charset="0"/>
                <a:cs typeface="Times New Roman" panose="02020603050405020304" pitchFamily="18" charset="0"/>
              </a:rPr>
              <a:t>计算</a:t>
            </a:r>
            <a:r>
              <a:rPr lang="en-US" altLang="zh-CN" sz="1800" i="1" kern="100" dirty="0" err="1">
                <a:latin typeface="Times New Roman" panose="02020603050405020304" pitchFamily="18" charset="0"/>
                <a:cs typeface="Times New Roman" panose="02020603050405020304" pitchFamily="18" charset="0"/>
              </a:rPr>
              <a:t>DevRTT</a:t>
            </a:r>
            <a:r>
              <a:rPr lang="en-US" altLang="zh-CN" sz="1800" i="1" kern="100" baseline="-25000" dirty="0" err="1">
                <a:latin typeface="Times New Roman" panose="02020603050405020304" pitchFamily="18" charset="0"/>
                <a:cs typeface="Times New Roman" panose="02020603050405020304" pitchFamily="18" charset="0"/>
              </a:rPr>
              <a:t>i,j</a:t>
            </a:r>
            <a:r>
              <a:rPr lang="zh-CN" altLang="zh-CN" sz="1800" kern="100" dirty="0">
                <a:latin typeface="Times New Roman" panose="02020603050405020304" pitchFamily="18" charset="0"/>
                <a:cs typeface="Times New Roman" panose="02020603050405020304" pitchFamily="18" charset="0"/>
              </a:rPr>
              <a:t>与</a:t>
            </a:r>
            <a:r>
              <a:rPr lang="en-US" altLang="zh-CN" sz="1800" i="1" kern="100" dirty="0" err="1">
                <a:latin typeface="Times New Roman" panose="02020603050405020304" pitchFamily="18" charset="0"/>
                <a:cs typeface="Times New Roman" panose="02020603050405020304" pitchFamily="18" charset="0"/>
              </a:rPr>
              <a:t>MeanRTT</a:t>
            </a:r>
            <a:r>
              <a:rPr lang="en-US" altLang="zh-CN" sz="1800" i="1" kern="100" baseline="-25000" dirty="0" err="1">
                <a:latin typeface="Times New Roman" panose="02020603050405020304" pitchFamily="18" charset="0"/>
                <a:cs typeface="Times New Roman" panose="02020603050405020304" pitchFamily="18" charset="0"/>
              </a:rPr>
              <a:t>i,j</a:t>
            </a:r>
            <a:r>
              <a:rPr lang="zh-CN" altLang="zh-CN" sz="1800" kern="100" dirty="0">
                <a:latin typeface="Times New Roman" panose="02020603050405020304" pitchFamily="18" charset="0"/>
                <a:cs typeface="Times New Roman" panose="02020603050405020304" pitchFamily="18" charset="0"/>
              </a:rPr>
              <a:t>的值：</a:t>
            </a:r>
            <a:endParaRPr lang="zh-CN" altLang="zh-CN" sz="1800" kern="100" dirty="0">
              <a:latin typeface="Calibri" panose="020F0502020204030204" pitchFamily="34" charset="0"/>
              <a:cs typeface="Times New Roman" panose="02020603050405020304" pitchFamily="18" charset="0"/>
            </a:endParaRPr>
          </a:p>
          <a:p>
            <a:pPr indent="266700" algn="just">
              <a:lnSpc>
                <a:spcPct val="150000"/>
              </a:lnSpc>
              <a:spcAft>
                <a:spcPts val="0"/>
              </a:spcAft>
              <a:tabLst>
                <a:tab pos="1600200" algn="l"/>
                <a:tab pos="1866900" algn="l"/>
                <a:tab pos="2637155" algn="ctr"/>
                <a:tab pos="3228975" algn="l"/>
              </a:tabLst>
            </a:pPr>
            <a:r>
              <a:rPr lang="zh-CN" altLang="zh-CN" sz="1800" b="1" kern="100" dirty="0">
                <a:latin typeface="Times New Roman" panose="02020603050405020304" pitchFamily="18" charset="0"/>
                <a:cs typeface="Times New Roman" panose="02020603050405020304" pitchFamily="18" charset="0"/>
              </a:rPr>
              <a:t>步骤</a:t>
            </a:r>
            <a:r>
              <a:rPr lang="en-US" altLang="zh-CN" sz="1800" b="1" kern="100" dirty="0">
                <a:latin typeface="Times New Roman" panose="02020603050405020304" pitchFamily="18" charset="0"/>
                <a:cs typeface="Times New Roman" panose="02020603050405020304" pitchFamily="18" charset="0"/>
              </a:rPr>
              <a:t>4</a:t>
            </a:r>
            <a:r>
              <a:rPr lang="zh-CN" altLang="zh-CN" sz="1800" kern="100" dirty="0">
                <a:latin typeface="Times New Roman" panose="02020603050405020304" pitchFamily="18" charset="0"/>
                <a:cs typeface="Times New Roman" panose="02020603050405020304" pitchFamily="18" charset="0"/>
              </a:rPr>
              <a:t>：感知坐标抖动，若此时</a:t>
            </a:r>
            <a:r>
              <a:rPr lang="en-US" altLang="zh-CN" sz="1800" i="1" kern="100" dirty="0">
                <a:latin typeface="Times New Roman" panose="02020603050405020304" pitchFamily="18" charset="0"/>
                <a:cs typeface="Times New Roman" panose="02020603050405020304" pitchFamily="18" charset="0"/>
              </a:rPr>
              <a:t>d</a:t>
            </a:r>
            <a:r>
              <a:rPr lang="zh-CN" altLang="zh-CN" sz="1800" kern="100" dirty="0">
                <a:latin typeface="Times New Roman" panose="02020603050405020304" pitchFamily="18" charset="0"/>
                <a:cs typeface="Times New Roman" panose="02020603050405020304" pitchFamily="18" charset="0"/>
              </a:rPr>
              <a:t>不等于</a:t>
            </a:r>
            <a:r>
              <a:rPr lang="en-US" altLang="zh-CN" sz="1800" kern="100" dirty="0">
                <a:latin typeface="Times New Roman" panose="02020603050405020304" pitchFamily="18" charset="0"/>
                <a:cs typeface="Times New Roman" panose="02020603050405020304" pitchFamily="18" charset="0"/>
              </a:rPr>
              <a:t>1</a:t>
            </a:r>
            <a:r>
              <a:rPr lang="zh-CN" altLang="zh-CN" sz="1800" kern="100" dirty="0">
                <a:latin typeface="Times New Roman" panose="02020603050405020304" pitchFamily="18" charset="0"/>
                <a:cs typeface="Times New Roman" panose="02020603050405020304" pitchFamily="18" charset="0"/>
              </a:rPr>
              <a:t>，说明已经开始抑制算法，跳转到步骤</a:t>
            </a:r>
            <a:r>
              <a:rPr lang="en-US" altLang="zh-CN" sz="1800" kern="100" dirty="0">
                <a:latin typeface="Times New Roman" panose="02020603050405020304" pitchFamily="18" charset="0"/>
                <a:cs typeface="Times New Roman" panose="02020603050405020304" pitchFamily="18" charset="0"/>
              </a:rPr>
              <a:t>6</a:t>
            </a:r>
            <a:r>
              <a:rPr lang="zh-CN" altLang="zh-CN" sz="1800" kern="100" dirty="0">
                <a:latin typeface="Times New Roman" panose="02020603050405020304" pitchFamily="18" charset="0"/>
                <a:cs typeface="Times New Roman" panose="02020603050405020304" pitchFamily="18" charset="0"/>
              </a:rPr>
              <a:t>；否则计算器</a:t>
            </a:r>
            <a:r>
              <a:rPr lang="en-US" altLang="zh-CN" sz="1800" i="1" kern="100" dirty="0">
                <a:latin typeface="Times New Roman" panose="02020603050405020304" pitchFamily="18" charset="0"/>
                <a:cs typeface="Times New Roman" panose="02020603050405020304" pitchFamily="18" charset="0"/>
              </a:rPr>
              <a:t>n </a:t>
            </a:r>
            <a:r>
              <a:rPr lang="en-US" altLang="zh-CN" sz="1800" kern="100" dirty="0">
                <a:latin typeface="Times New Roman" panose="02020603050405020304" pitchFamily="18" charset="0"/>
                <a:cs typeface="Times New Roman" panose="02020603050405020304" pitchFamily="18" charset="0"/>
              </a:rPr>
              <a:t>= </a:t>
            </a:r>
            <a:r>
              <a:rPr lang="en-US" altLang="zh-CN" sz="1800" i="1" kern="100" dirty="0">
                <a:latin typeface="Times New Roman" panose="02020603050405020304" pitchFamily="18" charset="0"/>
                <a:cs typeface="Times New Roman" panose="02020603050405020304" pitchFamily="18" charset="0"/>
              </a:rPr>
              <a:t>n </a:t>
            </a:r>
            <a:r>
              <a:rPr lang="en-US" altLang="zh-CN" sz="1800" kern="100" dirty="0">
                <a:latin typeface="Times New Roman" panose="02020603050405020304" pitchFamily="18" charset="0"/>
                <a:cs typeface="Times New Roman" panose="02020603050405020304" pitchFamily="18" charset="0"/>
              </a:rPr>
              <a:t>+ 1</a:t>
            </a:r>
            <a:r>
              <a:rPr lang="zh-CN" altLang="zh-CN" sz="1800" kern="100" dirty="0">
                <a:latin typeface="Times New Roman" panose="02020603050405020304" pitchFamily="18" charset="0"/>
                <a:cs typeface="Times New Roman" panose="02020603050405020304" pitchFamily="18" charset="0"/>
              </a:rPr>
              <a:t>，如果</a:t>
            </a:r>
            <a:r>
              <a:rPr lang="en-US" altLang="zh-CN" sz="1800" i="1" kern="100" dirty="0">
                <a:latin typeface="Times New Roman" panose="02020603050405020304" pitchFamily="18" charset="0"/>
                <a:cs typeface="Times New Roman" panose="02020603050405020304" pitchFamily="18" charset="0"/>
              </a:rPr>
              <a:t>n </a:t>
            </a:r>
            <a:r>
              <a:rPr lang="en-US" altLang="zh-CN" sz="1800" kern="100" dirty="0">
                <a:latin typeface="Times New Roman" panose="02020603050405020304" pitchFamily="18" charset="0"/>
                <a:cs typeface="Times New Roman" panose="02020603050405020304" pitchFamily="18" charset="0"/>
              </a:rPr>
              <a:t>&lt; |</a:t>
            </a:r>
            <a:r>
              <a:rPr lang="en-US" altLang="zh-CN" sz="1800" i="1" kern="100" dirty="0" err="1">
                <a:latin typeface="Times New Roman" panose="02020603050405020304" pitchFamily="18" charset="0"/>
                <a:cs typeface="Times New Roman" panose="02020603050405020304" pitchFamily="18" charset="0"/>
              </a:rPr>
              <a:t>Neightbor</a:t>
            </a:r>
            <a:r>
              <a:rPr lang="en-US" altLang="zh-CN" sz="1800" kern="100" dirty="0">
                <a:latin typeface="Times New Roman" panose="02020603050405020304" pitchFamily="18" charset="0"/>
                <a:cs typeface="Times New Roman" panose="02020603050405020304" pitchFamily="18" charset="0"/>
              </a:rPr>
              <a:t>(</a:t>
            </a:r>
            <a:r>
              <a:rPr lang="en-US" altLang="zh-CN" sz="1800" i="1" kern="100" dirty="0" err="1">
                <a:latin typeface="Times New Roman" panose="02020603050405020304" pitchFamily="18" charset="0"/>
                <a:cs typeface="Times New Roman" panose="02020603050405020304" pitchFamily="18" charset="0"/>
              </a:rPr>
              <a:t>i</a:t>
            </a:r>
            <a:r>
              <a:rPr lang="en-US" altLang="zh-CN" sz="1800" kern="100" dirty="0">
                <a:latin typeface="Times New Roman" panose="02020603050405020304" pitchFamily="18" charset="0"/>
                <a:cs typeface="Times New Roman" panose="02020603050405020304" pitchFamily="18" charset="0"/>
              </a:rPr>
              <a:t>)|</a:t>
            </a:r>
            <a:r>
              <a:rPr lang="zh-CN" altLang="zh-CN" sz="1800" kern="100" dirty="0">
                <a:latin typeface="Times New Roman" panose="02020603050405020304" pitchFamily="18" charset="0"/>
                <a:cs typeface="Times New Roman" panose="02020603050405020304" pitchFamily="18" charset="0"/>
              </a:rPr>
              <a:t>，跳转到步骤</a:t>
            </a:r>
            <a:r>
              <a:rPr lang="en-US" altLang="zh-CN" sz="1800" kern="100" dirty="0">
                <a:latin typeface="Times New Roman" panose="02020603050405020304" pitchFamily="18" charset="0"/>
                <a:cs typeface="Times New Roman" panose="02020603050405020304" pitchFamily="18" charset="0"/>
              </a:rPr>
              <a:t>6</a:t>
            </a:r>
            <a:r>
              <a:rPr lang="zh-CN" altLang="zh-CN" sz="1800" kern="100" dirty="0">
                <a:latin typeface="Times New Roman" panose="02020603050405020304" pitchFamily="18" charset="0"/>
                <a:cs typeface="Times New Roman" panose="02020603050405020304" pitchFamily="18" charset="0"/>
              </a:rPr>
              <a:t>。</a:t>
            </a:r>
            <a:endParaRPr lang="zh-CN" altLang="zh-CN" sz="1800" kern="100" dirty="0">
              <a:latin typeface="Calibri" panose="020F0502020204030204" pitchFamily="34" charset="0"/>
              <a:cs typeface="Times New Roman" panose="02020603050405020304" pitchFamily="18" charset="0"/>
            </a:endParaRPr>
          </a:p>
          <a:p>
            <a:pPr indent="266700" algn="just">
              <a:lnSpc>
                <a:spcPct val="150000"/>
              </a:lnSpc>
              <a:spcAft>
                <a:spcPts val="0"/>
              </a:spcAft>
              <a:tabLst>
                <a:tab pos="800100" algn="l"/>
                <a:tab pos="1866900" algn="l"/>
                <a:tab pos="2637155" algn="ctr"/>
                <a:tab pos="3228975" algn="l"/>
              </a:tabLst>
            </a:pPr>
            <a:r>
              <a:rPr lang="zh-CN" altLang="zh-CN" sz="1800" b="1" kern="100" dirty="0">
                <a:latin typeface="Times New Roman" panose="02020603050405020304" pitchFamily="18" charset="0"/>
                <a:cs typeface="Times New Roman" panose="02020603050405020304" pitchFamily="18" charset="0"/>
              </a:rPr>
              <a:t>步骤</a:t>
            </a:r>
            <a:r>
              <a:rPr lang="en-US" altLang="zh-CN" sz="1800" b="1" kern="100" dirty="0">
                <a:latin typeface="Times New Roman" panose="02020603050405020304" pitchFamily="18" charset="0"/>
                <a:cs typeface="Times New Roman" panose="02020603050405020304" pitchFamily="18" charset="0"/>
              </a:rPr>
              <a:t>5</a:t>
            </a:r>
            <a:r>
              <a:rPr lang="zh-CN" altLang="zh-CN" sz="1800" kern="100" dirty="0">
                <a:latin typeface="Times New Roman" panose="02020603050405020304" pitchFamily="18" charset="0"/>
                <a:cs typeface="Times New Roman" panose="02020603050405020304" pitchFamily="18" charset="0"/>
              </a:rPr>
              <a:t>：让</a:t>
            </a:r>
            <a:r>
              <a:rPr lang="en-US" altLang="zh-CN" sz="1800" i="1" kern="100" dirty="0">
                <a:latin typeface="Times New Roman" panose="02020603050405020304" pitchFamily="18" charset="0"/>
                <a:cs typeface="Times New Roman" panose="02020603050405020304" pitchFamily="18" charset="0"/>
              </a:rPr>
              <a:t>n </a:t>
            </a:r>
            <a:r>
              <a:rPr lang="en-US" altLang="zh-CN" sz="1800" kern="100" dirty="0">
                <a:latin typeface="Times New Roman" panose="02020603050405020304" pitchFamily="18" charset="0"/>
                <a:cs typeface="Times New Roman" panose="02020603050405020304" pitchFamily="18" charset="0"/>
              </a:rPr>
              <a:t>= 0</a:t>
            </a:r>
            <a:r>
              <a:rPr lang="zh-CN" altLang="zh-CN" sz="1800" kern="100" dirty="0">
                <a:latin typeface="Times New Roman" panose="02020603050405020304" pitchFamily="18" charset="0"/>
                <a:cs typeface="Times New Roman" panose="02020603050405020304" pitchFamily="18" charset="0"/>
              </a:rPr>
              <a:t>，利用公式</a:t>
            </a:r>
            <a:r>
              <a:rPr lang="en-US" altLang="zh-CN" sz="1800" kern="100" dirty="0">
                <a:latin typeface="Times New Roman" panose="02020603050405020304" pitchFamily="18" charset="0"/>
                <a:cs typeface="Times New Roman" panose="02020603050405020304" pitchFamily="18" charset="0"/>
              </a:rPr>
              <a:t>(3)</a:t>
            </a:r>
            <a:r>
              <a:rPr lang="zh-CN" altLang="zh-CN" sz="1800" kern="100" dirty="0">
                <a:latin typeface="Times New Roman" panose="02020603050405020304" pitchFamily="18" charset="0"/>
                <a:cs typeface="Times New Roman" panose="02020603050405020304" pitchFamily="18" charset="0"/>
              </a:rPr>
              <a:t>计算</a:t>
            </a:r>
            <a:r>
              <a:rPr lang="en-US" altLang="zh-CN" sz="1800" i="1" kern="100" dirty="0" err="1">
                <a:latin typeface="Times New Roman" panose="02020603050405020304" pitchFamily="18" charset="0"/>
                <a:cs typeface="Times New Roman" panose="02020603050405020304" pitchFamily="18" charset="0"/>
              </a:rPr>
              <a:t>err</a:t>
            </a:r>
            <a:r>
              <a:rPr lang="en-US" altLang="zh-CN" sz="1800" i="1" kern="100" baseline="-25000" dirty="0" err="1">
                <a:latin typeface="Times New Roman" panose="02020603050405020304" pitchFamily="18" charset="0"/>
                <a:cs typeface="Times New Roman" panose="02020603050405020304" pitchFamily="18" charset="0"/>
              </a:rPr>
              <a:t>t</a:t>
            </a:r>
            <a:r>
              <a:rPr lang="zh-CN" altLang="zh-CN" sz="1800" kern="100" dirty="0">
                <a:latin typeface="Times New Roman" panose="02020603050405020304" pitchFamily="18" charset="0"/>
                <a:cs typeface="Times New Roman" panose="02020603050405020304" pitchFamily="18" charset="0"/>
              </a:rPr>
              <a:t>。若</a:t>
            </a:r>
            <a:r>
              <a:rPr lang="en-US" altLang="zh-CN" sz="1800" i="1" kern="100" dirty="0" err="1">
                <a:latin typeface="Times New Roman" panose="02020603050405020304" pitchFamily="18" charset="0"/>
                <a:cs typeface="Times New Roman" panose="02020603050405020304" pitchFamily="18" charset="0"/>
              </a:rPr>
              <a:t>err</a:t>
            </a:r>
            <a:r>
              <a:rPr lang="en-US" altLang="zh-CN" sz="1800" i="1" kern="100" baseline="-25000" dirty="0" err="1">
                <a:latin typeface="Times New Roman" panose="02020603050405020304" pitchFamily="18" charset="0"/>
                <a:cs typeface="Times New Roman" panose="02020603050405020304" pitchFamily="18" charset="0"/>
              </a:rPr>
              <a:t>t</a:t>
            </a:r>
            <a:r>
              <a:rPr lang="en-US" altLang="zh-CN" sz="1800" kern="100" dirty="0">
                <a:latin typeface="Times New Roman" panose="02020603050405020304" pitchFamily="18" charset="0"/>
                <a:cs typeface="Times New Roman" panose="02020603050405020304" pitchFamily="18" charset="0"/>
              </a:rPr>
              <a:t> &gt; </a:t>
            </a:r>
            <a:r>
              <a:rPr lang="en-US" altLang="zh-CN" sz="1800" i="1" kern="100" dirty="0">
                <a:latin typeface="Times New Roman" panose="02020603050405020304" pitchFamily="18" charset="0"/>
                <a:cs typeface="Times New Roman" panose="02020603050405020304" pitchFamily="18" charset="0"/>
              </a:rPr>
              <a:t>err</a:t>
            </a:r>
            <a:r>
              <a:rPr lang="en-US" altLang="zh-CN" sz="1800" i="1" kern="100" baseline="-25000" dirty="0">
                <a:latin typeface="Times New Roman" panose="02020603050405020304" pitchFamily="18" charset="0"/>
                <a:cs typeface="Times New Roman" panose="02020603050405020304" pitchFamily="18" charset="0"/>
              </a:rPr>
              <a:t>t-1</a:t>
            </a:r>
            <a:r>
              <a:rPr lang="zh-CN" altLang="zh-CN" sz="1800" kern="100" dirty="0">
                <a:latin typeface="Times New Roman" panose="02020603050405020304" pitchFamily="18" charset="0"/>
                <a:cs typeface="Times New Roman" panose="02020603050405020304" pitchFamily="18" charset="0"/>
              </a:rPr>
              <a:t>则让</a:t>
            </a:r>
            <a:r>
              <a:rPr lang="en-US" altLang="zh-CN" sz="1800" i="1" kern="100" dirty="0">
                <a:latin typeface="Times New Roman" panose="02020603050405020304" pitchFamily="18" charset="0"/>
                <a:cs typeface="Times New Roman" panose="02020603050405020304" pitchFamily="18" charset="0"/>
              </a:rPr>
              <a:t>d </a:t>
            </a:r>
            <a:r>
              <a:rPr lang="en-US" altLang="zh-CN" sz="1800" kern="100" dirty="0">
                <a:latin typeface="Times New Roman" panose="02020603050405020304" pitchFamily="18" charset="0"/>
                <a:cs typeface="Times New Roman" panose="02020603050405020304" pitchFamily="18" charset="0"/>
              </a:rPr>
              <a:t>= 0</a:t>
            </a:r>
            <a:r>
              <a:rPr lang="zh-CN" altLang="zh-CN" sz="1800" kern="100" dirty="0">
                <a:latin typeface="Times New Roman" panose="02020603050405020304" pitchFamily="18" charset="0"/>
                <a:cs typeface="Times New Roman" panose="02020603050405020304" pitchFamily="18" charset="0"/>
              </a:rPr>
              <a:t>，否则让</a:t>
            </a:r>
            <a:r>
              <a:rPr lang="en-US" altLang="zh-CN" sz="1800" i="1" kern="100" dirty="0">
                <a:latin typeface="Times New Roman" panose="02020603050405020304" pitchFamily="18" charset="0"/>
                <a:cs typeface="Times New Roman" panose="02020603050405020304" pitchFamily="18" charset="0"/>
              </a:rPr>
              <a:t>err</a:t>
            </a:r>
            <a:r>
              <a:rPr lang="en-US" altLang="zh-CN" sz="1800" i="1" kern="100" baseline="-25000" dirty="0">
                <a:latin typeface="Times New Roman" panose="02020603050405020304" pitchFamily="18" charset="0"/>
                <a:cs typeface="Times New Roman" panose="02020603050405020304" pitchFamily="18" charset="0"/>
              </a:rPr>
              <a:t>t-1 </a:t>
            </a:r>
            <a:r>
              <a:rPr lang="en-US" altLang="zh-CN" sz="1800" kern="100" dirty="0">
                <a:latin typeface="Times New Roman" panose="02020603050405020304" pitchFamily="18" charset="0"/>
                <a:cs typeface="Times New Roman" panose="02020603050405020304" pitchFamily="18" charset="0"/>
              </a:rPr>
              <a:t>= </a:t>
            </a:r>
            <a:r>
              <a:rPr lang="en-US" altLang="zh-CN" sz="1800" i="1" kern="100" dirty="0" err="1">
                <a:latin typeface="Times New Roman" panose="02020603050405020304" pitchFamily="18" charset="0"/>
                <a:cs typeface="Times New Roman" panose="02020603050405020304" pitchFamily="18" charset="0"/>
              </a:rPr>
              <a:t>err</a:t>
            </a:r>
            <a:r>
              <a:rPr lang="en-US" altLang="zh-CN" sz="1800" i="1" kern="100" baseline="-25000" dirty="0" err="1">
                <a:latin typeface="Times New Roman" panose="02020603050405020304" pitchFamily="18" charset="0"/>
                <a:cs typeface="Times New Roman" panose="02020603050405020304" pitchFamily="18" charset="0"/>
              </a:rPr>
              <a:t>t</a:t>
            </a:r>
            <a:r>
              <a:rPr lang="en-US" altLang="zh-CN" sz="1800" i="1" kern="100" baseline="-25000" dirty="0">
                <a:latin typeface="Times New Roman" panose="02020603050405020304" pitchFamily="18" charset="0"/>
                <a:cs typeface="Times New Roman" panose="02020603050405020304" pitchFamily="18" charset="0"/>
              </a:rPr>
              <a:t> </a:t>
            </a:r>
            <a:r>
              <a:rPr lang="zh-CN" altLang="zh-CN" sz="1800" kern="100" dirty="0">
                <a:latin typeface="Times New Roman" panose="02020603050405020304" pitchFamily="18" charset="0"/>
                <a:cs typeface="Times New Roman" panose="02020603050405020304" pitchFamily="18" charset="0"/>
              </a:rPr>
              <a:t>。</a:t>
            </a:r>
            <a:endParaRPr lang="zh-CN" altLang="zh-CN" sz="1800" kern="100" dirty="0">
              <a:latin typeface="Calibri" panose="020F0502020204030204" pitchFamily="34" charset="0"/>
              <a:cs typeface="Times New Roman" panose="02020603050405020304" pitchFamily="18" charset="0"/>
            </a:endParaRPr>
          </a:p>
          <a:p>
            <a:pPr indent="266700" algn="just">
              <a:lnSpc>
                <a:spcPct val="150000"/>
              </a:lnSpc>
              <a:spcAft>
                <a:spcPts val="0"/>
              </a:spcAft>
              <a:tabLst>
                <a:tab pos="4469765" algn="l"/>
              </a:tabLst>
            </a:pPr>
            <a:r>
              <a:rPr lang="zh-CN" altLang="zh-CN" sz="1800" b="1" kern="100" dirty="0">
                <a:latin typeface="Times New Roman" panose="02020603050405020304" pitchFamily="18" charset="0"/>
                <a:cs typeface="Times New Roman" panose="02020603050405020304" pitchFamily="18" charset="0"/>
              </a:rPr>
              <a:t>步骤</a:t>
            </a:r>
            <a:r>
              <a:rPr lang="en-US" altLang="zh-CN" sz="1800" b="1" kern="100" dirty="0">
                <a:latin typeface="Times New Roman" panose="02020603050405020304" pitchFamily="18" charset="0"/>
                <a:cs typeface="Times New Roman" panose="02020603050405020304" pitchFamily="18" charset="0"/>
              </a:rPr>
              <a:t>6</a:t>
            </a:r>
            <a:r>
              <a:rPr lang="zh-CN" altLang="zh-CN" sz="1800" kern="100" dirty="0">
                <a:latin typeface="Times New Roman" panose="02020603050405020304" pitchFamily="18" charset="0"/>
                <a:cs typeface="Times New Roman" panose="02020603050405020304" pitchFamily="18" charset="0"/>
              </a:rPr>
              <a:t>：更新</a:t>
            </a:r>
            <a:r>
              <a:rPr lang="zh-CN" altLang="zh-CN" sz="1800" kern="100" dirty="0" smtClean="0">
                <a:latin typeface="Times New Roman" panose="02020603050405020304" pitchFamily="18" charset="0"/>
                <a:cs typeface="Times New Roman" panose="02020603050405020304" pitchFamily="18" charset="0"/>
              </a:rPr>
              <a:t>坐标</a:t>
            </a:r>
            <a:endParaRPr lang="en-US" altLang="zh-CN" sz="1800" kern="1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38579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实验结果（</a:t>
            </a:r>
            <a:r>
              <a:rPr lang="en-US" altLang="zh-CN" dirty="0" smtClean="0"/>
              <a:t>1/3</a:t>
            </a:r>
            <a:r>
              <a:rPr lang="zh-CN" altLang="en-US" dirty="0"/>
              <a:t>）</a:t>
            </a:r>
            <a:r>
              <a:rPr lang="en-US" altLang="zh-CN" dirty="0" smtClean="0"/>
              <a:t>-</a:t>
            </a:r>
            <a:r>
              <a:rPr lang="zh-CN" altLang="en-US" dirty="0" smtClean="0"/>
              <a:t>相对误差</a:t>
            </a:r>
            <a:endParaRPr lang="zh-CN" altLang="en-US" dirty="0"/>
          </a:p>
        </p:txBody>
      </p:sp>
      <p:sp>
        <p:nvSpPr>
          <p:cNvPr id="4" name="页脚占位符 3"/>
          <p:cNvSpPr>
            <a:spLocks noGrp="1"/>
          </p:cNvSpPr>
          <p:nvPr>
            <p:ph type="ftr" sz="quarter" idx="10"/>
          </p:nvPr>
        </p:nvSpPr>
        <p:spPr/>
        <p:txBody>
          <a:bodyPr/>
          <a:lstStyle/>
          <a:p>
            <a:pPr>
              <a:defRPr/>
            </a:pPr>
            <a:r>
              <a:rPr lang="zh-CN" altLang="en-US" dirty="0" smtClean="0"/>
              <a:t>武汉大学计算机学院</a:t>
            </a:r>
            <a:endParaRPr lang="zh-CN" altLang="en-US" dirty="0"/>
          </a:p>
        </p:txBody>
      </p:sp>
      <p:sp>
        <p:nvSpPr>
          <p:cNvPr id="5" name="文本框 4"/>
          <p:cNvSpPr txBox="1"/>
          <p:nvPr/>
        </p:nvSpPr>
        <p:spPr>
          <a:xfrm>
            <a:off x="457200" y="1567247"/>
            <a:ext cx="8337884" cy="461665"/>
          </a:xfrm>
          <a:prstGeom prst="rect">
            <a:avLst/>
          </a:prstGeom>
          <a:noFill/>
        </p:spPr>
        <p:txBody>
          <a:bodyPr wrap="square" rtlCol="0">
            <a:spAutoFit/>
          </a:bodyPr>
          <a:lstStyle/>
          <a:p>
            <a:pPr algn="ctr"/>
            <a:r>
              <a:rPr lang="zh-CN" altLang="en-US" b="1" dirty="0" smtClean="0">
                <a:latin typeface="微软雅黑" panose="020B0503020204020204" pitchFamily="34" charset="-122"/>
                <a:ea typeface="微软雅黑" panose="020B0503020204020204" pitchFamily="34" charset="-122"/>
              </a:rPr>
              <a:t>稳定抑制</a:t>
            </a:r>
            <a:r>
              <a:rPr lang="en-US" altLang="zh-CN" b="1" dirty="0">
                <a:latin typeface="微软雅黑" panose="020B0503020204020204" pitchFamily="34" charset="-122"/>
                <a:ea typeface="微软雅黑" panose="020B0503020204020204" pitchFamily="34" charset="-122"/>
              </a:rPr>
              <a:t>Vivaldi</a:t>
            </a:r>
            <a:r>
              <a:rPr lang="zh-CN" altLang="en-US" b="1" dirty="0" smtClean="0">
                <a:latin typeface="微软雅黑" panose="020B0503020204020204" pitchFamily="34" charset="-122"/>
                <a:ea typeface="微软雅黑" panose="020B0503020204020204" pitchFamily="34" charset="-122"/>
              </a:rPr>
              <a:t>算法与</a:t>
            </a:r>
            <a:r>
              <a:rPr lang="en-US" altLang="zh-CN" b="1" dirty="0">
                <a:latin typeface="微软雅黑" panose="020B0503020204020204" pitchFamily="34" charset="-122"/>
                <a:ea typeface="微软雅黑" panose="020B0503020204020204" pitchFamily="34" charset="-122"/>
              </a:rPr>
              <a:t>Vivaldi</a:t>
            </a:r>
            <a:r>
              <a:rPr lang="zh-CN" altLang="en-US" b="1" dirty="0" smtClean="0">
                <a:latin typeface="微软雅黑" panose="020B0503020204020204" pitchFamily="34" charset="-122"/>
                <a:ea typeface="微软雅黑" panose="020B0503020204020204" pitchFamily="34" charset="-122"/>
              </a:rPr>
              <a:t>算法的性能比较</a:t>
            </a:r>
            <a:endParaRPr lang="zh-CN" altLang="en-US" b="1" dirty="0">
              <a:latin typeface="微软雅黑" panose="020B0503020204020204" pitchFamily="34" charset="-122"/>
              <a:ea typeface="微软雅黑" panose="020B0503020204020204" pitchFamily="34" charset="-122"/>
            </a:endParaRPr>
          </a:p>
        </p:txBody>
      </p:sp>
      <p:graphicFrame>
        <p:nvGraphicFramePr>
          <p:cNvPr id="6" name="图表 5"/>
          <p:cNvGraphicFramePr/>
          <p:nvPr>
            <p:extLst>
              <p:ext uri="{D42A27DB-BD31-4B8C-83A1-F6EECF244321}">
                <p14:modId xmlns:p14="http://schemas.microsoft.com/office/powerpoint/2010/main" val="3477334044"/>
              </p:ext>
            </p:extLst>
          </p:nvPr>
        </p:nvGraphicFramePr>
        <p:xfrm>
          <a:off x="1682003" y="2143888"/>
          <a:ext cx="5888277" cy="2864424"/>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a14="http://schemas.microsoft.com/office/drawing/2010/main">
        <mc:Choice Requires="a14">
          <p:sp>
            <p:nvSpPr>
              <p:cNvPr id="7" name="矩形 6"/>
              <p:cNvSpPr/>
              <p:nvPr/>
            </p:nvSpPr>
            <p:spPr>
              <a:xfrm>
                <a:off x="879279" y="4854934"/>
                <a:ext cx="3270642" cy="863698"/>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cs typeface="宋体" panose="02010600030101010101" pitchFamily="2" charset="-122"/>
                            </a:rPr>
                            <m:t>𝑅𝐸</m:t>
                          </m:r>
                        </m:e>
                        <m:sub>
                          <m:r>
                            <a:rPr lang="en-US" altLang="zh-CN" sz="1800" i="1">
                              <a:latin typeface="Cambria Math" panose="02040503050406030204" pitchFamily="18" charset="0"/>
                              <a:cs typeface="宋体" panose="02010600030101010101" pitchFamily="2" charset="-122"/>
                            </a:rPr>
                            <m:t>𝑖</m:t>
                          </m:r>
                          <m:r>
                            <a:rPr lang="en-US" altLang="zh-CN" sz="1800" i="1">
                              <a:latin typeface="Cambria Math" panose="02040503050406030204" pitchFamily="18" charset="0"/>
                              <a:cs typeface="宋体" panose="02010600030101010101" pitchFamily="2" charset="-122"/>
                            </a:rPr>
                            <m:t>,</m:t>
                          </m:r>
                          <m:r>
                            <a:rPr lang="en-US" altLang="zh-CN" sz="1800" i="1">
                              <a:latin typeface="Cambria Math" panose="02040503050406030204" pitchFamily="18" charset="0"/>
                              <a:cs typeface="宋体" panose="02010600030101010101" pitchFamily="2" charset="-122"/>
                            </a:rPr>
                            <m:t>𝑗</m:t>
                          </m:r>
                        </m:sub>
                      </m:sSub>
                      <m:r>
                        <a:rPr lang="en-US" altLang="zh-CN" sz="1800" i="1">
                          <a:latin typeface="Cambria Math" panose="02040503050406030204" pitchFamily="18" charset="0"/>
                          <a:cs typeface="宋体" panose="02010600030101010101" pitchFamily="2" charset="-122"/>
                        </a:rPr>
                        <m:t>=</m:t>
                      </m:r>
                      <m:f>
                        <m:fPr>
                          <m:ctrlPr>
                            <a:rPr lang="zh-CN" altLang="zh-CN" sz="1800" i="1">
                              <a:effectLst/>
                              <a:latin typeface="Cambria Math" panose="02040503050406030204" pitchFamily="18" charset="0"/>
                              <a:ea typeface="Cambria Math" panose="02040503050406030204" pitchFamily="18" charset="0"/>
                            </a:rPr>
                          </m:ctrlPr>
                        </m:fPr>
                        <m:num>
                          <m:d>
                            <m:dPr>
                              <m:begChr m:val="|"/>
                              <m:endChr m:val="|"/>
                              <m:ctrlPr>
                                <a:rPr lang="zh-CN" altLang="zh-CN" sz="1800" i="1">
                                  <a:effectLst/>
                                  <a:latin typeface="Cambria Math" panose="02040503050406030204" pitchFamily="18" charset="0"/>
                                  <a:ea typeface="Cambria Math" panose="02040503050406030204" pitchFamily="18" charset="0"/>
                                </a:rPr>
                              </m:ctrlPr>
                            </m:dPr>
                            <m:e>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cs typeface="宋体" panose="02010600030101010101" pitchFamily="2" charset="-122"/>
                                    </a:rPr>
                                    <m:t>𝑅𝑇𝑇</m:t>
                                  </m:r>
                                </m:e>
                                <m:sub>
                                  <m:r>
                                    <a:rPr lang="en-US" altLang="zh-CN" sz="1800" i="1">
                                      <a:latin typeface="Cambria Math" panose="02040503050406030204" pitchFamily="18" charset="0"/>
                                      <a:cs typeface="宋体" panose="02010600030101010101" pitchFamily="2" charset="-122"/>
                                    </a:rPr>
                                    <m:t>𝑖</m:t>
                                  </m:r>
                                  <m:r>
                                    <a:rPr lang="en-US" altLang="zh-CN" sz="1800" i="1">
                                      <a:latin typeface="Cambria Math" panose="02040503050406030204" pitchFamily="18" charset="0"/>
                                      <a:cs typeface="宋体" panose="02010600030101010101" pitchFamily="2" charset="-122"/>
                                    </a:rPr>
                                    <m:t>,</m:t>
                                  </m:r>
                                  <m:r>
                                    <a:rPr lang="en-US" altLang="zh-CN" sz="1800" i="1">
                                      <a:latin typeface="Cambria Math" panose="02040503050406030204" pitchFamily="18" charset="0"/>
                                      <a:cs typeface="宋体" panose="02010600030101010101" pitchFamily="2" charset="-122"/>
                                    </a:rPr>
                                    <m:t>𝑗</m:t>
                                  </m:r>
                                </m:sub>
                              </m:sSub>
                              <m:r>
                                <a:rPr lang="en-US" altLang="zh-CN" sz="1800" i="1">
                                  <a:latin typeface="Cambria Math" panose="02040503050406030204" pitchFamily="18" charset="0"/>
                                  <a:cs typeface="宋体" panose="02010600030101010101" pitchFamily="2" charset="-122"/>
                                </a:rPr>
                                <m:t>−</m:t>
                              </m:r>
                              <m:d>
                                <m:dPr>
                                  <m:begChr m:val="‖"/>
                                  <m:endChr m:val="‖"/>
                                  <m:ctrlPr>
                                    <a:rPr lang="zh-CN" altLang="zh-CN" sz="1800" i="1">
                                      <a:effectLst/>
                                      <a:latin typeface="Cambria Math" panose="02040503050406030204" pitchFamily="18" charset="0"/>
                                      <a:ea typeface="Cambria Math" panose="02040503050406030204" pitchFamily="18" charset="0"/>
                                    </a:rPr>
                                  </m:ctrlPr>
                                </m:dPr>
                                <m:e>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cs typeface="宋体" panose="02010600030101010101" pitchFamily="2" charset="-122"/>
                                        </a:rPr>
                                        <m:t>𝑋</m:t>
                                      </m:r>
                                    </m:e>
                                    <m:sub>
                                      <m:r>
                                        <a:rPr lang="en-US" altLang="zh-CN" sz="1800" i="1">
                                          <a:latin typeface="Cambria Math" panose="02040503050406030204" pitchFamily="18" charset="0"/>
                                          <a:cs typeface="宋体" panose="02010600030101010101" pitchFamily="2" charset="-122"/>
                                        </a:rPr>
                                        <m:t>𝑖</m:t>
                                      </m:r>
                                    </m:sub>
                                  </m:sSub>
                                  <m:r>
                                    <a:rPr lang="en-US" altLang="zh-CN" sz="1800" i="1">
                                      <a:latin typeface="Cambria Math" panose="02040503050406030204" pitchFamily="18" charset="0"/>
                                      <a:cs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cs typeface="宋体" panose="02010600030101010101" pitchFamily="2" charset="-122"/>
                                        </a:rPr>
                                        <m:t>𝑋</m:t>
                                      </m:r>
                                    </m:e>
                                    <m:sub>
                                      <m:r>
                                        <a:rPr lang="en-US" altLang="zh-CN" sz="1800" i="1">
                                          <a:latin typeface="Cambria Math" panose="02040503050406030204" pitchFamily="18" charset="0"/>
                                          <a:cs typeface="宋体" panose="02010600030101010101" pitchFamily="2" charset="-122"/>
                                        </a:rPr>
                                        <m:t>𝑗</m:t>
                                      </m:r>
                                    </m:sub>
                                  </m:sSub>
                                </m:e>
                              </m:d>
                            </m:e>
                          </m:d>
                        </m:num>
                        <m:den>
                          <m:r>
                            <a:rPr lang="en-US" altLang="zh-CN" sz="1800" i="1">
                              <a:latin typeface="Cambria Math" panose="02040503050406030204" pitchFamily="18" charset="0"/>
                              <a:cs typeface="宋体" panose="02010600030101010101" pitchFamily="2" charset="-122"/>
                            </a:rPr>
                            <m:t>𝑀𝐼𝑁</m:t>
                          </m:r>
                          <m:d>
                            <m:dPr>
                              <m:ctrlPr>
                                <a:rPr lang="zh-CN" altLang="zh-CN" sz="1800" i="1">
                                  <a:effectLst/>
                                  <a:latin typeface="Cambria Math" panose="02040503050406030204" pitchFamily="18" charset="0"/>
                                  <a:ea typeface="Cambria Math" panose="02040503050406030204" pitchFamily="18" charset="0"/>
                                </a:rPr>
                              </m:ctrlPr>
                            </m:dPr>
                            <m:e>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cs typeface="宋体" panose="02010600030101010101" pitchFamily="2" charset="-122"/>
                                    </a:rPr>
                                    <m:t>𝑅𝑇𝑇</m:t>
                                  </m:r>
                                </m:e>
                                <m:sub>
                                  <m:r>
                                    <a:rPr lang="en-US" altLang="zh-CN" sz="1800" i="1">
                                      <a:latin typeface="Cambria Math" panose="02040503050406030204" pitchFamily="18" charset="0"/>
                                      <a:cs typeface="宋体" panose="02010600030101010101" pitchFamily="2" charset="-122"/>
                                    </a:rPr>
                                    <m:t>𝑖</m:t>
                                  </m:r>
                                  <m:r>
                                    <a:rPr lang="en-US" altLang="zh-CN" sz="1800" i="1">
                                      <a:latin typeface="Cambria Math" panose="02040503050406030204" pitchFamily="18" charset="0"/>
                                      <a:cs typeface="宋体" panose="02010600030101010101" pitchFamily="2" charset="-122"/>
                                    </a:rPr>
                                    <m:t>,</m:t>
                                  </m:r>
                                  <m:r>
                                    <a:rPr lang="en-US" altLang="zh-CN" sz="1800" i="1">
                                      <a:latin typeface="Cambria Math" panose="02040503050406030204" pitchFamily="18" charset="0"/>
                                      <a:cs typeface="宋体" panose="02010600030101010101" pitchFamily="2" charset="-122"/>
                                    </a:rPr>
                                    <m:t>𝑗</m:t>
                                  </m:r>
                                </m:sub>
                              </m:sSub>
                              <m:r>
                                <a:rPr lang="en-US" altLang="zh-CN" sz="1800" i="1">
                                  <a:latin typeface="Cambria Math" panose="02040503050406030204" pitchFamily="18" charset="0"/>
                                  <a:cs typeface="宋体" panose="02010600030101010101" pitchFamily="2" charset="-122"/>
                                </a:rPr>
                                <m:t>, </m:t>
                              </m:r>
                              <m:d>
                                <m:dPr>
                                  <m:begChr m:val="‖"/>
                                  <m:endChr m:val="‖"/>
                                  <m:ctrlPr>
                                    <a:rPr lang="zh-CN" altLang="zh-CN" sz="1800" i="1">
                                      <a:effectLst/>
                                      <a:latin typeface="Cambria Math" panose="02040503050406030204" pitchFamily="18" charset="0"/>
                                      <a:ea typeface="Cambria Math" panose="02040503050406030204" pitchFamily="18" charset="0"/>
                                    </a:rPr>
                                  </m:ctrlPr>
                                </m:dPr>
                                <m:e>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cs typeface="宋体" panose="02010600030101010101" pitchFamily="2" charset="-122"/>
                                        </a:rPr>
                                        <m:t>𝑋</m:t>
                                      </m:r>
                                    </m:e>
                                    <m:sub>
                                      <m:r>
                                        <a:rPr lang="en-US" altLang="zh-CN" sz="1800" i="1">
                                          <a:latin typeface="Cambria Math" panose="02040503050406030204" pitchFamily="18" charset="0"/>
                                          <a:cs typeface="宋体" panose="02010600030101010101" pitchFamily="2" charset="-122"/>
                                        </a:rPr>
                                        <m:t>𝑖</m:t>
                                      </m:r>
                                    </m:sub>
                                  </m:sSub>
                                  <m:r>
                                    <a:rPr lang="en-US" altLang="zh-CN" sz="1800" i="1">
                                      <a:latin typeface="Cambria Math" panose="02040503050406030204" pitchFamily="18" charset="0"/>
                                      <a:cs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cs typeface="宋体" panose="02010600030101010101" pitchFamily="2" charset="-122"/>
                                        </a:rPr>
                                        <m:t>𝑋</m:t>
                                      </m:r>
                                    </m:e>
                                    <m:sub>
                                      <m:r>
                                        <a:rPr lang="en-US" altLang="zh-CN" sz="1800" i="1">
                                          <a:latin typeface="Cambria Math" panose="02040503050406030204" pitchFamily="18" charset="0"/>
                                          <a:cs typeface="宋体" panose="02010600030101010101" pitchFamily="2" charset="-122"/>
                                        </a:rPr>
                                        <m:t>𝑗</m:t>
                                      </m:r>
                                    </m:sub>
                                  </m:sSub>
                                </m:e>
                              </m:d>
                            </m:e>
                          </m:d>
                        </m:den>
                      </m:f>
                    </m:oMath>
                  </m:oMathPara>
                </a14:m>
                <a:endParaRPr lang="zh-CN" altLang="en-US" sz="1800" dirty="0"/>
              </a:p>
            </p:txBody>
          </p:sp>
        </mc:Choice>
        <mc:Fallback xmlns="">
          <p:sp>
            <p:nvSpPr>
              <p:cNvPr id="7" name="矩形 6"/>
              <p:cNvSpPr>
                <a:spLocks noRot="1" noChangeAspect="1" noMove="1" noResize="1" noEditPoints="1" noAdjustHandles="1" noChangeArrowheads="1" noChangeShapeType="1" noTextEdit="1"/>
              </p:cNvSpPr>
              <p:nvPr/>
            </p:nvSpPr>
            <p:spPr>
              <a:xfrm>
                <a:off x="879279" y="4854934"/>
                <a:ext cx="3270642" cy="863698"/>
              </a:xfrm>
              <a:prstGeom prst="rect">
                <a:avLst/>
              </a:prstGeom>
              <a:blipFill>
                <a:blip r:embed="rId3"/>
                <a:stretch>
                  <a:fillRect/>
                </a:stretch>
              </a:blipFill>
            </p:spPr>
            <p:txBody>
              <a:bodyPr/>
              <a:lstStyle/>
              <a:p>
                <a:r>
                  <a:rPr lang="zh-CN" altLang="en-US">
                    <a:noFill/>
                  </a:rPr>
                  <a:t> </a:t>
                </a:r>
              </a:p>
            </p:txBody>
          </p:sp>
        </mc:Fallback>
      </mc:AlternateContent>
      <p:sp>
        <p:nvSpPr>
          <p:cNvPr id="8" name="矩形 7"/>
          <p:cNvSpPr/>
          <p:nvPr/>
        </p:nvSpPr>
        <p:spPr>
          <a:xfrm>
            <a:off x="4038600" y="4962027"/>
            <a:ext cx="4972079" cy="1754326"/>
          </a:xfrm>
          <a:prstGeom prst="rect">
            <a:avLst/>
          </a:prstGeom>
        </p:spPr>
        <p:txBody>
          <a:bodyPr wrap="square">
            <a:spAutoFit/>
          </a:bodyPr>
          <a:lstStyle/>
          <a:p>
            <a:pPr algn="just"/>
            <a:r>
              <a:rPr lang="zh-CN" altLang="zh-CN" sz="1800" dirty="0"/>
              <a:t>定义相对误差</a:t>
            </a:r>
            <a:r>
              <a:rPr lang="en-US" altLang="zh-CN" sz="1800" dirty="0"/>
              <a:t>RE</a:t>
            </a:r>
            <a:r>
              <a:rPr lang="zh-CN" altLang="zh-CN" sz="1800" dirty="0"/>
              <a:t>用于度量算法的</a:t>
            </a:r>
            <a:r>
              <a:rPr lang="zh-CN" altLang="zh-CN" sz="1800" dirty="0" smtClean="0"/>
              <a:t>准确性</a:t>
            </a:r>
            <a:r>
              <a:rPr lang="zh-CN" altLang="en-US" sz="1800" dirty="0"/>
              <a:t>，</a:t>
            </a:r>
            <a:r>
              <a:rPr lang="zh-CN" altLang="zh-CN" sz="1800" dirty="0" smtClean="0">
                <a:cs typeface="宋体" panose="02010600030101010101" pitchFamily="2" charset="-122"/>
              </a:rPr>
              <a:t>其中</a:t>
            </a:r>
            <a:r>
              <a:rPr lang="en-US" altLang="zh-CN" sz="1800" i="1" dirty="0">
                <a:cs typeface="宋体" panose="02010600030101010101" pitchFamily="2" charset="-122"/>
              </a:rPr>
              <a:t>X</a:t>
            </a:r>
            <a:r>
              <a:rPr lang="en-US" altLang="zh-CN" sz="1800" i="1" baseline="-25000" dirty="0">
                <a:cs typeface="宋体" panose="02010600030101010101" pitchFamily="2" charset="-122"/>
              </a:rPr>
              <a:t>i</a:t>
            </a:r>
            <a:r>
              <a:rPr lang="zh-CN" altLang="zh-CN" sz="1800" dirty="0">
                <a:cs typeface="宋体" panose="02010600030101010101" pitchFamily="2" charset="-122"/>
              </a:rPr>
              <a:t>与</a:t>
            </a:r>
            <a:r>
              <a:rPr lang="en-US" altLang="zh-CN" sz="1800" i="1" dirty="0" err="1">
                <a:cs typeface="宋体" panose="02010600030101010101" pitchFamily="2" charset="-122"/>
              </a:rPr>
              <a:t>X</a:t>
            </a:r>
            <a:r>
              <a:rPr lang="en-US" altLang="zh-CN" sz="1800" i="1" baseline="-25000" dirty="0" err="1">
                <a:cs typeface="宋体" panose="02010600030101010101" pitchFamily="2" charset="-122"/>
              </a:rPr>
              <a:t>j</a:t>
            </a:r>
            <a:r>
              <a:rPr lang="zh-CN" altLang="zh-CN" sz="1800" dirty="0">
                <a:cs typeface="宋体" panose="02010600030101010101" pitchFamily="2" charset="-122"/>
              </a:rPr>
              <a:t>分别为节点</a:t>
            </a:r>
            <a:r>
              <a:rPr lang="en-US" altLang="zh-CN" sz="1800" i="1" dirty="0" err="1">
                <a:cs typeface="宋体" panose="02010600030101010101" pitchFamily="2" charset="-122"/>
              </a:rPr>
              <a:t>i</a:t>
            </a:r>
            <a:r>
              <a:rPr lang="zh-CN" altLang="zh-CN" sz="1800" dirty="0">
                <a:cs typeface="宋体" panose="02010600030101010101" pitchFamily="2" charset="-122"/>
              </a:rPr>
              <a:t>与邻居节点</a:t>
            </a:r>
            <a:r>
              <a:rPr lang="en-US" altLang="zh-CN" sz="1800" i="1" dirty="0">
                <a:cs typeface="宋体" panose="02010600030101010101" pitchFamily="2" charset="-122"/>
              </a:rPr>
              <a:t>j</a:t>
            </a:r>
            <a:r>
              <a:rPr lang="zh-CN" altLang="zh-CN" sz="1800" dirty="0">
                <a:cs typeface="宋体" panose="02010600030101010101" pitchFamily="2" charset="-122"/>
              </a:rPr>
              <a:t>的坐标，</a:t>
            </a:r>
            <a:r>
              <a:rPr lang="en-US" altLang="zh-CN" sz="1800" i="1" dirty="0" err="1">
                <a:cs typeface="宋体" panose="02010600030101010101" pitchFamily="2" charset="-122"/>
              </a:rPr>
              <a:t>RTT</a:t>
            </a:r>
            <a:r>
              <a:rPr lang="en-US" altLang="zh-CN" sz="1800" i="1" baseline="-25000" dirty="0" err="1">
                <a:cs typeface="宋体" panose="02010600030101010101" pitchFamily="2" charset="-122"/>
              </a:rPr>
              <a:t>i,j</a:t>
            </a:r>
            <a:r>
              <a:rPr lang="zh-CN" altLang="zh-CN" sz="1800" dirty="0">
                <a:cs typeface="宋体" panose="02010600030101010101" pitchFamily="2" charset="-122"/>
              </a:rPr>
              <a:t>为节点间实测时延，</a:t>
            </a:r>
            <a:r>
              <a:rPr lang="en-US" altLang="zh-CN" sz="1800" dirty="0">
                <a:cs typeface="宋体" panose="02010600030101010101" pitchFamily="2" charset="-122"/>
              </a:rPr>
              <a:t>||</a:t>
            </a:r>
            <a:r>
              <a:rPr lang="en-US" altLang="zh-CN" sz="1800" i="1" dirty="0">
                <a:cs typeface="宋体" panose="02010600030101010101" pitchFamily="2" charset="-122"/>
              </a:rPr>
              <a:t>X</a:t>
            </a:r>
            <a:r>
              <a:rPr lang="en-US" altLang="zh-CN" sz="1800" i="1" baseline="-25000" dirty="0">
                <a:cs typeface="宋体" panose="02010600030101010101" pitchFamily="2" charset="-122"/>
              </a:rPr>
              <a:t>i</a:t>
            </a:r>
            <a:r>
              <a:rPr lang="en-US" altLang="zh-CN" sz="1800" dirty="0">
                <a:cs typeface="宋体" panose="02010600030101010101" pitchFamily="2" charset="-122"/>
              </a:rPr>
              <a:t>-</a:t>
            </a:r>
            <a:r>
              <a:rPr lang="en-US" altLang="zh-CN" sz="1800" i="1" dirty="0" err="1">
                <a:cs typeface="宋体" panose="02010600030101010101" pitchFamily="2" charset="-122"/>
              </a:rPr>
              <a:t>X</a:t>
            </a:r>
            <a:r>
              <a:rPr lang="en-US" altLang="zh-CN" sz="1800" i="1" baseline="-25000" dirty="0" err="1">
                <a:cs typeface="宋体" panose="02010600030101010101" pitchFamily="2" charset="-122"/>
              </a:rPr>
              <a:t>j</a:t>
            </a:r>
            <a:r>
              <a:rPr lang="en-US" altLang="zh-CN" sz="1800" dirty="0">
                <a:cs typeface="宋体" panose="02010600030101010101" pitchFamily="2" charset="-122"/>
              </a:rPr>
              <a:t>||</a:t>
            </a:r>
            <a:r>
              <a:rPr lang="zh-CN" altLang="zh-CN" sz="1800" dirty="0">
                <a:cs typeface="宋体" panose="02010600030101010101" pitchFamily="2" charset="-122"/>
              </a:rPr>
              <a:t>为节点间预测时延，</a:t>
            </a:r>
            <a:r>
              <a:rPr lang="en-US" altLang="zh-CN" sz="1800" dirty="0">
                <a:cs typeface="宋体" panose="02010600030101010101" pitchFamily="2" charset="-122"/>
              </a:rPr>
              <a:t>MIN(</a:t>
            </a:r>
            <a:r>
              <a:rPr lang="en-US" altLang="zh-CN" sz="1800" dirty="0" err="1">
                <a:cs typeface="宋体" panose="02010600030101010101" pitchFamily="2" charset="-122"/>
              </a:rPr>
              <a:t>a,b</a:t>
            </a:r>
            <a:r>
              <a:rPr lang="en-US" altLang="zh-CN" sz="1800" dirty="0">
                <a:cs typeface="宋体" panose="02010600030101010101" pitchFamily="2" charset="-122"/>
              </a:rPr>
              <a:t>)</a:t>
            </a:r>
            <a:r>
              <a:rPr lang="zh-CN" altLang="zh-CN" sz="1800" dirty="0">
                <a:cs typeface="宋体" panose="02010600030101010101" pitchFamily="2" charset="-122"/>
              </a:rPr>
              <a:t>表示</a:t>
            </a:r>
            <a:r>
              <a:rPr lang="en-US" altLang="zh-CN" sz="1800" dirty="0">
                <a:cs typeface="宋体" panose="02010600030101010101" pitchFamily="2" charset="-122"/>
              </a:rPr>
              <a:t>a</a:t>
            </a:r>
            <a:r>
              <a:rPr lang="zh-CN" altLang="zh-CN" sz="1800" dirty="0">
                <a:cs typeface="宋体" panose="02010600030101010101" pitchFamily="2" charset="-122"/>
              </a:rPr>
              <a:t>，</a:t>
            </a:r>
            <a:r>
              <a:rPr lang="en-US" altLang="zh-CN" sz="1800" dirty="0">
                <a:cs typeface="宋体" panose="02010600030101010101" pitchFamily="2" charset="-122"/>
              </a:rPr>
              <a:t>b</a:t>
            </a:r>
            <a:r>
              <a:rPr lang="zh-CN" altLang="zh-CN" sz="1800" dirty="0">
                <a:cs typeface="宋体" panose="02010600030101010101" pitchFamily="2" charset="-122"/>
              </a:rPr>
              <a:t>间的最小值。相对误差</a:t>
            </a:r>
            <a:r>
              <a:rPr lang="en-US" altLang="zh-CN" sz="1800" dirty="0">
                <a:cs typeface="宋体" panose="02010600030101010101" pitchFamily="2" charset="-122"/>
              </a:rPr>
              <a:t>RE</a:t>
            </a:r>
            <a:r>
              <a:rPr lang="zh-CN" altLang="zh-CN" sz="1800" dirty="0">
                <a:cs typeface="宋体" panose="02010600030101010101" pitchFamily="2" charset="-122"/>
              </a:rPr>
              <a:t>可以很好的表示实测时延与预测时延的相对差异</a:t>
            </a:r>
            <a:r>
              <a:rPr lang="zh-CN" altLang="zh-CN" sz="1800" dirty="0" smtClean="0">
                <a:cs typeface="宋体" panose="02010600030101010101" pitchFamily="2" charset="-122"/>
              </a:rPr>
              <a:t>性</a:t>
            </a:r>
            <a:r>
              <a:rPr lang="zh-CN" altLang="en-US" sz="1800" dirty="0" smtClean="0">
                <a:cs typeface="宋体" panose="02010600030101010101" pitchFamily="2" charset="-122"/>
              </a:rPr>
              <a:t>。</a:t>
            </a:r>
            <a:endParaRPr lang="zh-CN" altLang="en-US" sz="1800" dirty="0"/>
          </a:p>
        </p:txBody>
      </p:sp>
    </p:spTree>
    <p:extLst>
      <p:ext uri="{BB962C8B-B14F-4D97-AF65-F5344CB8AC3E}">
        <p14:creationId xmlns:p14="http://schemas.microsoft.com/office/powerpoint/2010/main" val="277146853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实验结果</a:t>
            </a:r>
            <a:r>
              <a:rPr lang="en-US" altLang="zh-CN" dirty="0" smtClean="0"/>
              <a:t>(2/3)-</a:t>
            </a:r>
            <a:r>
              <a:rPr lang="zh-CN" altLang="en-US" dirty="0" smtClean="0"/>
              <a:t>整体误差均值</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页脚占位符 3"/>
          <p:cNvSpPr>
            <a:spLocks noGrp="1"/>
          </p:cNvSpPr>
          <p:nvPr>
            <p:ph type="ftr" sz="quarter" idx="10"/>
          </p:nvPr>
        </p:nvSpPr>
        <p:spPr/>
        <p:txBody>
          <a:bodyPr/>
          <a:lstStyle/>
          <a:p>
            <a:pPr>
              <a:defRPr/>
            </a:pPr>
            <a:r>
              <a:rPr lang="zh-CN" altLang="en-US" dirty="0" smtClean="0"/>
              <a:t>武汉大学计算机学院</a:t>
            </a:r>
            <a:endParaRPr lang="zh-CN" altLang="en-US" dirty="0"/>
          </a:p>
        </p:txBody>
      </p:sp>
      <p:sp>
        <p:nvSpPr>
          <p:cNvPr id="5" name="文本框 4"/>
          <p:cNvSpPr txBox="1"/>
          <p:nvPr/>
        </p:nvSpPr>
        <p:spPr>
          <a:xfrm>
            <a:off x="1219200" y="1573428"/>
            <a:ext cx="6705600" cy="461665"/>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稳定抑制</a:t>
            </a:r>
            <a:r>
              <a:rPr lang="en-US" altLang="zh-CN" b="1" dirty="0">
                <a:latin typeface="微软雅黑" panose="020B0503020204020204" pitchFamily="34" charset="-122"/>
                <a:ea typeface="微软雅黑" panose="020B0503020204020204" pitchFamily="34" charset="-122"/>
              </a:rPr>
              <a:t>Vivaldi</a:t>
            </a:r>
            <a:r>
              <a:rPr lang="zh-CN" altLang="en-US" b="1" dirty="0">
                <a:latin typeface="微软雅黑" panose="020B0503020204020204" pitchFamily="34" charset="-122"/>
                <a:ea typeface="微软雅黑" panose="020B0503020204020204" pitchFamily="34" charset="-122"/>
              </a:rPr>
              <a:t>算法与</a:t>
            </a:r>
            <a:r>
              <a:rPr lang="en-US" altLang="zh-CN" b="1" dirty="0">
                <a:latin typeface="微软雅黑" panose="020B0503020204020204" pitchFamily="34" charset="-122"/>
                <a:ea typeface="微软雅黑" panose="020B0503020204020204" pitchFamily="34" charset="-122"/>
              </a:rPr>
              <a:t>Vivaldi</a:t>
            </a:r>
            <a:r>
              <a:rPr lang="zh-CN" altLang="en-US" b="1" dirty="0">
                <a:latin typeface="微软雅黑" panose="020B0503020204020204" pitchFamily="34" charset="-122"/>
                <a:ea typeface="微软雅黑" panose="020B0503020204020204" pitchFamily="34" charset="-122"/>
              </a:rPr>
              <a:t>算法的性能比较</a:t>
            </a:r>
          </a:p>
        </p:txBody>
      </p:sp>
      <mc:AlternateContent xmlns:mc="http://schemas.openxmlformats.org/markup-compatibility/2006" xmlns:a14="http://schemas.microsoft.com/office/drawing/2010/main">
        <mc:Choice Requires="a14">
          <p:sp>
            <p:nvSpPr>
              <p:cNvPr id="6" name="矩形 5"/>
              <p:cNvSpPr/>
              <p:nvPr/>
            </p:nvSpPr>
            <p:spPr>
              <a:xfrm>
                <a:off x="296809" y="4662774"/>
                <a:ext cx="4712427" cy="1308563"/>
              </a:xfrm>
              <a:prstGeom prst="rect">
                <a:avLst/>
              </a:prstGeom>
            </p:spPr>
            <p:txBody>
              <a:bodyPr wrap="square">
                <a:spAutoFit/>
              </a:bodyPr>
              <a:lstStyle/>
              <a:p>
                <a:pPr indent="304800">
                  <a:lnSpc>
                    <a:spcPts val="2300"/>
                  </a:lnSpc>
                  <a:spcAft>
                    <a:spcPts val="0"/>
                  </a:spcAft>
                  <a:tabLst>
                    <a:tab pos="1600200" algn="l"/>
                    <a:tab pos="1866900" algn="l"/>
                    <a:tab pos="2637155" algn="ctr"/>
                    <a:tab pos="3228975" algn="l"/>
                  </a:tabLst>
                </a:pPr>
                <a:r>
                  <a:rPr lang="zh-CN" altLang="zh-CN" sz="2000" kern="100" dirty="0" smtClean="0">
                    <a:latin typeface="宋体" panose="02010600030101010101" pitchFamily="2" charset="-122"/>
                    <a:cs typeface="宋体" panose="02010600030101010101" pitchFamily="2" charset="-122"/>
                  </a:rPr>
                  <a:t>对于节点</a:t>
                </a:r>
                <a:r>
                  <a:rPr lang="en-US" altLang="zh-CN" sz="2000" kern="100" dirty="0" err="1">
                    <a:latin typeface="宋体" panose="02010600030101010101" pitchFamily="2" charset="-122"/>
                    <a:cs typeface="宋体" panose="02010600030101010101" pitchFamily="2" charset="-122"/>
                  </a:rPr>
                  <a:t>i</a:t>
                </a:r>
                <a:r>
                  <a:rPr lang="zh-CN" altLang="zh-CN" sz="2000" kern="100" dirty="0">
                    <a:latin typeface="宋体" panose="02010600030101010101" pitchFamily="2" charset="-122"/>
                    <a:cs typeface="宋体" panose="02010600030101010101" pitchFamily="2" charset="-122"/>
                  </a:rPr>
                  <a:t>获得来着节点</a:t>
                </a:r>
                <a:r>
                  <a:rPr lang="en-US" altLang="zh-CN" sz="2000" kern="100" dirty="0">
                    <a:latin typeface="宋体" panose="02010600030101010101" pitchFamily="2" charset="-122"/>
                    <a:cs typeface="宋体" panose="02010600030101010101" pitchFamily="2" charset="-122"/>
                  </a:rPr>
                  <a:t>j</a:t>
                </a:r>
                <a:r>
                  <a:rPr lang="zh-CN" altLang="zh-CN" sz="2000" kern="100" dirty="0">
                    <a:latin typeface="宋体" panose="02010600030101010101" pitchFamily="2" charset="-122"/>
                    <a:cs typeface="宋体" panose="02010600030101010101" pitchFamily="2" charset="-122"/>
                  </a:rPr>
                  <a:t>的一个</a:t>
                </a:r>
                <a:r>
                  <a:rPr lang="en-US" altLang="zh-CN" sz="2000" kern="100" dirty="0">
                    <a:latin typeface="宋体" panose="02010600030101010101" pitchFamily="2" charset="-122"/>
                    <a:cs typeface="宋体" panose="02010600030101010101" pitchFamily="2" charset="-122"/>
                  </a:rPr>
                  <a:t>RTT</a:t>
                </a:r>
                <a:r>
                  <a:rPr lang="zh-CN" altLang="zh-CN" sz="2000" kern="100" dirty="0">
                    <a:latin typeface="宋体" panose="02010600030101010101" pitchFamily="2" charset="-122"/>
                    <a:cs typeface="宋体" panose="02010600030101010101" pitchFamily="2" charset="-122"/>
                  </a:rPr>
                  <a:t>，在更新完坐标后，此次更新误差为：</a:t>
                </a:r>
                <a:endParaRPr lang="zh-CN" altLang="zh-CN" sz="2000" kern="100" dirty="0" smtClean="0">
                  <a:latin typeface="宋体" panose="02010600030101010101" pitchFamily="2" charset="-122"/>
                  <a:cs typeface="宋体" panose="02010600030101010101" pitchFamily="2" charset="-122"/>
                </a:endParaRPr>
              </a:p>
              <a:p>
                <a:pPr/>
                <a14:m>
                  <m:oMathPara xmlns:m="http://schemas.openxmlformats.org/officeDocument/2006/math">
                    <m:oMathParaPr>
                      <m:jc m:val="centerGroup"/>
                    </m:oMathParaPr>
                    <m:oMath xmlns:m="http://schemas.openxmlformats.org/officeDocument/2006/math">
                      <m:sSub>
                        <m:sSubPr>
                          <m:ctrlPr>
                            <a:rPr lang="zh-CN" altLang="zh-CN" sz="2000" i="1">
                              <a:effectLst/>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cs typeface="宋体" panose="02010600030101010101" pitchFamily="2" charset="-122"/>
                            </a:rPr>
                            <m:t>𝑒</m:t>
                          </m:r>
                        </m:e>
                        <m:sub>
                          <m:r>
                            <a:rPr lang="en-US" altLang="zh-CN" sz="2000" i="1">
                              <a:latin typeface="Cambria Math" panose="02040503050406030204" pitchFamily="18" charset="0"/>
                              <a:cs typeface="宋体" panose="02010600030101010101" pitchFamily="2" charset="-122"/>
                            </a:rPr>
                            <m:t>𝑖</m:t>
                          </m:r>
                          <m:r>
                            <a:rPr lang="en-US" altLang="zh-CN" sz="2000" i="1">
                              <a:latin typeface="Cambria Math" panose="02040503050406030204" pitchFamily="18" charset="0"/>
                              <a:cs typeface="宋体" panose="02010600030101010101" pitchFamily="2" charset="-122"/>
                            </a:rPr>
                            <m:t>,</m:t>
                          </m:r>
                          <m:r>
                            <a:rPr lang="en-US" altLang="zh-CN" sz="2000" i="1">
                              <a:latin typeface="Cambria Math" panose="02040503050406030204" pitchFamily="18" charset="0"/>
                              <a:cs typeface="宋体" panose="02010600030101010101" pitchFamily="2" charset="-122"/>
                            </a:rPr>
                            <m:t>𝑗</m:t>
                          </m:r>
                        </m:sub>
                      </m:sSub>
                      <m:r>
                        <a:rPr lang="en-US" altLang="zh-CN" sz="2000" i="1">
                          <a:latin typeface="Cambria Math" panose="02040503050406030204" pitchFamily="18" charset="0"/>
                          <a:cs typeface="宋体" panose="02010600030101010101" pitchFamily="2" charset="-122"/>
                        </a:rPr>
                        <m:t>=</m:t>
                      </m:r>
                      <m:rad>
                        <m:radPr>
                          <m:degHide m:val="on"/>
                          <m:ctrlPr>
                            <a:rPr lang="zh-CN" altLang="zh-CN" sz="2000" i="1">
                              <a:effectLst/>
                              <a:latin typeface="Cambria Math" panose="02040503050406030204" pitchFamily="18" charset="0"/>
                              <a:ea typeface="Cambria Math" panose="02040503050406030204" pitchFamily="18" charset="0"/>
                            </a:rPr>
                          </m:ctrlPr>
                        </m:radPr>
                        <m:deg/>
                        <m:e>
                          <m:sSup>
                            <m:sSupPr>
                              <m:ctrlPr>
                                <a:rPr lang="zh-CN" altLang="zh-CN" sz="2000" i="1">
                                  <a:effectLst/>
                                  <a:latin typeface="Cambria Math" panose="02040503050406030204" pitchFamily="18" charset="0"/>
                                  <a:ea typeface="Cambria Math" panose="02040503050406030204" pitchFamily="18" charset="0"/>
                                </a:rPr>
                              </m:ctrlPr>
                            </m:sSupPr>
                            <m:e>
                              <m:d>
                                <m:dPr>
                                  <m:ctrlPr>
                                    <a:rPr lang="zh-CN" altLang="zh-CN" sz="2000" i="1">
                                      <a:effectLst/>
                                      <a:latin typeface="Cambria Math" panose="02040503050406030204" pitchFamily="18" charset="0"/>
                                      <a:ea typeface="Cambria Math" panose="02040503050406030204" pitchFamily="18" charset="0"/>
                                    </a:rPr>
                                  </m:ctrlPr>
                                </m:dPr>
                                <m:e>
                                  <m:sSub>
                                    <m:sSubPr>
                                      <m:ctrlPr>
                                        <a:rPr lang="zh-CN" altLang="zh-CN" sz="2000" i="1">
                                          <a:effectLst/>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cs typeface="宋体" panose="02010600030101010101" pitchFamily="2" charset="-122"/>
                                        </a:rPr>
                                        <m:t>𝑅𝑇𝑇</m:t>
                                      </m:r>
                                    </m:e>
                                    <m:sub>
                                      <m:r>
                                        <a:rPr lang="en-US" altLang="zh-CN" sz="2000" i="1">
                                          <a:latin typeface="Cambria Math" panose="02040503050406030204" pitchFamily="18" charset="0"/>
                                          <a:cs typeface="宋体" panose="02010600030101010101" pitchFamily="2" charset="-122"/>
                                        </a:rPr>
                                        <m:t>𝑖</m:t>
                                      </m:r>
                                      <m:r>
                                        <a:rPr lang="en-US" altLang="zh-CN" sz="2000" i="1">
                                          <a:latin typeface="Cambria Math" panose="02040503050406030204" pitchFamily="18" charset="0"/>
                                          <a:cs typeface="宋体" panose="02010600030101010101" pitchFamily="2" charset="-122"/>
                                        </a:rPr>
                                        <m:t>,</m:t>
                                      </m:r>
                                      <m:r>
                                        <a:rPr lang="en-US" altLang="zh-CN" sz="2000" i="1">
                                          <a:latin typeface="Cambria Math" panose="02040503050406030204" pitchFamily="18" charset="0"/>
                                          <a:cs typeface="宋体" panose="02010600030101010101" pitchFamily="2" charset="-122"/>
                                        </a:rPr>
                                        <m:t>𝑗</m:t>
                                      </m:r>
                                    </m:sub>
                                  </m:sSub>
                                  <m:r>
                                    <a:rPr lang="en-US" altLang="zh-CN" sz="2000" i="1">
                                      <a:latin typeface="Cambria Math" panose="02040503050406030204" pitchFamily="18" charset="0"/>
                                      <a:cs typeface="宋体" panose="02010600030101010101" pitchFamily="2" charset="-122"/>
                                    </a:rPr>
                                    <m:t>−</m:t>
                                  </m:r>
                                  <m:d>
                                    <m:dPr>
                                      <m:begChr m:val="‖"/>
                                      <m:endChr m:val="‖"/>
                                      <m:ctrlPr>
                                        <a:rPr lang="zh-CN" altLang="zh-CN" sz="2000" i="1">
                                          <a:effectLst/>
                                          <a:latin typeface="Cambria Math" panose="02040503050406030204" pitchFamily="18" charset="0"/>
                                          <a:ea typeface="Cambria Math" panose="02040503050406030204" pitchFamily="18" charset="0"/>
                                        </a:rPr>
                                      </m:ctrlPr>
                                    </m:dPr>
                                    <m:e>
                                      <m:sSub>
                                        <m:sSubPr>
                                          <m:ctrlPr>
                                            <a:rPr lang="zh-CN" altLang="zh-CN" sz="2000" i="1">
                                              <a:effectLst/>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cs typeface="宋体" panose="02010600030101010101" pitchFamily="2" charset="-122"/>
                                            </a:rPr>
                                            <m:t>𝑥</m:t>
                                          </m:r>
                                        </m:e>
                                        <m:sub>
                                          <m:r>
                                            <a:rPr lang="en-US" altLang="zh-CN" sz="2000" i="1">
                                              <a:latin typeface="Cambria Math" panose="02040503050406030204" pitchFamily="18" charset="0"/>
                                              <a:cs typeface="宋体" panose="02010600030101010101" pitchFamily="2" charset="-122"/>
                                            </a:rPr>
                                            <m:t>𝑖</m:t>
                                          </m:r>
                                        </m:sub>
                                      </m:sSub>
                                      <m:r>
                                        <a:rPr lang="en-US" altLang="zh-CN" sz="2000" i="1">
                                          <a:latin typeface="Cambria Math" panose="02040503050406030204" pitchFamily="18" charset="0"/>
                                          <a:cs typeface="宋体" panose="02010600030101010101" pitchFamily="2" charset="-122"/>
                                        </a:rPr>
                                        <m:t>−</m:t>
                                      </m:r>
                                      <m:sSub>
                                        <m:sSubPr>
                                          <m:ctrlPr>
                                            <a:rPr lang="zh-CN" altLang="zh-CN" sz="2000" i="1">
                                              <a:effectLst/>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cs typeface="宋体" panose="02010600030101010101" pitchFamily="2" charset="-122"/>
                                            </a:rPr>
                                            <m:t>𝑥</m:t>
                                          </m:r>
                                        </m:e>
                                        <m:sub>
                                          <m:r>
                                            <a:rPr lang="en-US" altLang="zh-CN" sz="2000" i="1">
                                              <a:latin typeface="Cambria Math" panose="02040503050406030204" pitchFamily="18" charset="0"/>
                                              <a:cs typeface="宋体" panose="02010600030101010101" pitchFamily="2" charset="-122"/>
                                            </a:rPr>
                                            <m:t>𝑗</m:t>
                                          </m:r>
                                        </m:sub>
                                      </m:sSub>
                                    </m:e>
                                  </m:d>
                                </m:e>
                              </m:d>
                            </m:e>
                            <m:sup>
                              <m:r>
                                <a:rPr lang="en-US" altLang="zh-CN" sz="2000" i="1">
                                  <a:latin typeface="Cambria Math" panose="02040503050406030204" pitchFamily="18" charset="0"/>
                                  <a:cs typeface="宋体" panose="02010600030101010101" pitchFamily="2" charset="-122"/>
                                </a:rPr>
                                <m:t>2</m:t>
                              </m:r>
                            </m:sup>
                          </m:sSup>
                        </m:e>
                      </m:rad>
                    </m:oMath>
                  </m:oMathPara>
                </a14:m>
                <a:endParaRPr lang="zh-CN" altLang="en-US" sz="2000" dirty="0"/>
              </a:p>
            </p:txBody>
          </p:sp>
        </mc:Choice>
        <mc:Fallback xmlns="">
          <p:sp>
            <p:nvSpPr>
              <p:cNvPr id="6" name="矩形 5"/>
              <p:cNvSpPr>
                <a:spLocks noRot="1" noChangeAspect="1" noMove="1" noResize="1" noEditPoints="1" noAdjustHandles="1" noChangeArrowheads="1" noChangeShapeType="1" noTextEdit="1"/>
              </p:cNvSpPr>
              <p:nvPr/>
            </p:nvSpPr>
            <p:spPr>
              <a:xfrm>
                <a:off x="296809" y="4662774"/>
                <a:ext cx="4712427" cy="1308563"/>
              </a:xfrm>
              <a:prstGeom prst="rect">
                <a:avLst/>
              </a:prstGeom>
              <a:blipFill>
                <a:blip r:embed="rId3"/>
                <a:stretch>
                  <a:fillRect l="-1423" t="-3721" r="-9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4728410" y="4705209"/>
                <a:ext cx="4118781" cy="1378519"/>
              </a:xfrm>
              <a:prstGeom prst="rect">
                <a:avLst/>
              </a:prstGeom>
            </p:spPr>
            <p:txBody>
              <a:bodyPr wrap="square">
                <a:spAutoFit/>
              </a:bodyPr>
              <a:lstStyle/>
              <a:p>
                <a:pPr indent="304800">
                  <a:lnSpc>
                    <a:spcPts val="2300"/>
                  </a:lnSpc>
                  <a:spcAft>
                    <a:spcPts val="0"/>
                  </a:spcAft>
                  <a:tabLst>
                    <a:tab pos="1600200" algn="l"/>
                    <a:tab pos="1866900" algn="l"/>
                    <a:tab pos="2637155" algn="ctr"/>
                    <a:tab pos="3228975" algn="l"/>
                  </a:tabLst>
                </a:pPr>
                <a:r>
                  <a:rPr lang="zh-CN" altLang="zh-CN" sz="2000" kern="100" dirty="0">
                    <a:latin typeface="宋体" panose="02010600030101010101" pitchFamily="2" charset="-122"/>
                    <a:cs typeface="宋体" panose="02010600030101010101" pitchFamily="2" charset="-122"/>
                  </a:rPr>
                  <a:t>则对于整个网络坐标系统中的</a:t>
                </a:r>
                <a:r>
                  <a:rPr lang="en-US" altLang="zh-CN" sz="2000" kern="100" dirty="0">
                    <a:latin typeface="宋体" panose="02010600030101010101" pitchFamily="2" charset="-122"/>
                    <a:cs typeface="宋体" panose="02010600030101010101" pitchFamily="2" charset="-122"/>
                  </a:rPr>
                  <a:t>n</a:t>
                </a:r>
                <a:r>
                  <a:rPr lang="zh-CN" altLang="zh-CN" sz="2000" kern="100" dirty="0">
                    <a:latin typeface="宋体" panose="02010600030101010101" pitchFamily="2" charset="-122"/>
                    <a:cs typeface="宋体" panose="02010600030101010101" pitchFamily="2" charset="-122"/>
                  </a:rPr>
                  <a:t>个测量</a:t>
                </a:r>
                <a:r>
                  <a:rPr lang="en-US" altLang="zh-CN" sz="2000" kern="100" dirty="0">
                    <a:latin typeface="宋体" panose="02010600030101010101" pitchFamily="2" charset="-122"/>
                    <a:cs typeface="宋体" panose="02010600030101010101" pitchFamily="2" charset="-122"/>
                  </a:rPr>
                  <a:t>RTT</a:t>
                </a:r>
                <a:r>
                  <a:rPr lang="zh-CN" altLang="zh-CN" sz="2000" kern="100" dirty="0">
                    <a:latin typeface="宋体" panose="02010600030101010101" pitchFamily="2" charset="-122"/>
                    <a:cs typeface="宋体" panose="02010600030101010101" pitchFamily="2" charset="-122"/>
                  </a:rPr>
                  <a:t>，定义整体误差均值为：</a:t>
                </a:r>
              </a:p>
              <a:p>
                <a:pPr algn="ctr"/>
                <a14:m>
                  <m:oMath xmlns:m="http://schemas.openxmlformats.org/officeDocument/2006/math">
                    <m:r>
                      <a:rPr lang="en-US" altLang="zh-CN" sz="2000" i="1">
                        <a:latin typeface="Cambria Math" panose="02040503050406030204" pitchFamily="18" charset="0"/>
                        <a:cs typeface="宋体" panose="02010600030101010101" pitchFamily="2" charset="-122"/>
                      </a:rPr>
                      <m:t>𝑒</m:t>
                    </m:r>
                    <m:r>
                      <a:rPr lang="en-US" altLang="zh-CN" sz="2000" i="1">
                        <a:latin typeface="Cambria Math" panose="02040503050406030204" pitchFamily="18" charset="0"/>
                        <a:cs typeface="宋体" panose="02010600030101010101" pitchFamily="2" charset="-122"/>
                      </a:rPr>
                      <m:t>=</m:t>
                    </m:r>
                    <m:f>
                      <m:fPr>
                        <m:ctrlPr>
                          <a:rPr lang="zh-CN" altLang="zh-CN" sz="2000" i="1">
                            <a:effectLst/>
                            <a:latin typeface="Cambria Math" panose="02040503050406030204" pitchFamily="18" charset="0"/>
                            <a:ea typeface="Cambria Math" panose="02040503050406030204" pitchFamily="18" charset="0"/>
                          </a:rPr>
                        </m:ctrlPr>
                      </m:fPr>
                      <m:num>
                        <m:nary>
                          <m:naryPr>
                            <m:chr m:val="∑"/>
                            <m:limLoc m:val="undOvr"/>
                            <m:subHide m:val="on"/>
                            <m:supHide m:val="on"/>
                            <m:ctrlPr>
                              <a:rPr lang="zh-CN" altLang="zh-CN" sz="2000" i="1">
                                <a:effectLst/>
                                <a:latin typeface="Cambria Math" panose="02040503050406030204" pitchFamily="18" charset="0"/>
                                <a:ea typeface="Cambria Math" panose="02040503050406030204" pitchFamily="18" charset="0"/>
                              </a:rPr>
                            </m:ctrlPr>
                          </m:naryPr>
                          <m:sub/>
                          <m:sup/>
                          <m:e>
                            <m:rad>
                              <m:radPr>
                                <m:degHide m:val="on"/>
                                <m:ctrlPr>
                                  <a:rPr lang="zh-CN" altLang="zh-CN" sz="2000" i="1">
                                    <a:effectLst/>
                                    <a:latin typeface="Cambria Math" panose="02040503050406030204" pitchFamily="18" charset="0"/>
                                    <a:ea typeface="Cambria Math" panose="02040503050406030204" pitchFamily="18" charset="0"/>
                                  </a:rPr>
                                </m:ctrlPr>
                              </m:radPr>
                              <m:deg/>
                              <m:e>
                                <m:sSup>
                                  <m:sSupPr>
                                    <m:ctrlPr>
                                      <a:rPr lang="zh-CN" altLang="zh-CN" sz="2000" i="1">
                                        <a:effectLst/>
                                        <a:latin typeface="Cambria Math" panose="02040503050406030204" pitchFamily="18" charset="0"/>
                                        <a:ea typeface="Cambria Math" panose="02040503050406030204" pitchFamily="18" charset="0"/>
                                      </a:rPr>
                                    </m:ctrlPr>
                                  </m:sSupPr>
                                  <m:e>
                                    <m:d>
                                      <m:dPr>
                                        <m:ctrlPr>
                                          <a:rPr lang="zh-CN" altLang="zh-CN" sz="2000" i="1">
                                            <a:effectLst/>
                                            <a:latin typeface="Cambria Math" panose="02040503050406030204" pitchFamily="18" charset="0"/>
                                            <a:ea typeface="Cambria Math" panose="02040503050406030204" pitchFamily="18" charset="0"/>
                                          </a:rPr>
                                        </m:ctrlPr>
                                      </m:dPr>
                                      <m:e>
                                        <m:sSub>
                                          <m:sSubPr>
                                            <m:ctrlPr>
                                              <a:rPr lang="zh-CN" altLang="zh-CN" sz="2000" i="1">
                                                <a:effectLst/>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cs typeface="宋体" panose="02010600030101010101" pitchFamily="2" charset="-122"/>
                                              </a:rPr>
                                              <m:t>𝑅𝑇𝑇</m:t>
                                            </m:r>
                                          </m:e>
                                          <m:sub>
                                            <m:r>
                                              <a:rPr lang="en-US" altLang="zh-CN" sz="2000" i="1">
                                                <a:latin typeface="Cambria Math" panose="02040503050406030204" pitchFamily="18" charset="0"/>
                                                <a:cs typeface="宋体" panose="02010600030101010101" pitchFamily="2" charset="-122"/>
                                              </a:rPr>
                                              <m:t>𝑖</m:t>
                                            </m:r>
                                            <m:r>
                                              <a:rPr lang="en-US" altLang="zh-CN" sz="2000" i="1">
                                                <a:latin typeface="Cambria Math" panose="02040503050406030204" pitchFamily="18" charset="0"/>
                                                <a:cs typeface="宋体" panose="02010600030101010101" pitchFamily="2" charset="-122"/>
                                              </a:rPr>
                                              <m:t>,</m:t>
                                            </m:r>
                                            <m:r>
                                              <a:rPr lang="en-US" altLang="zh-CN" sz="2000" i="1">
                                                <a:latin typeface="Cambria Math" panose="02040503050406030204" pitchFamily="18" charset="0"/>
                                                <a:cs typeface="宋体" panose="02010600030101010101" pitchFamily="2" charset="-122"/>
                                              </a:rPr>
                                              <m:t>𝑗</m:t>
                                            </m:r>
                                          </m:sub>
                                        </m:sSub>
                                        <m:r>
                                          <a:rPr lang="en-US" altLang="zh-CN" sz="2000" i="1">
                                            <a:latin typeface="Cambria Math" panose="02040503050406030204" pitchFamily="18" charset="0"/>
                                            <a:cs typeface="宋体" panose="02010600030101010101" pitchFamily="2" charset="-122"/>
                                          </a:rPr>
                                          <m:t>−</m:t>
                                        </m:r>
                                        <m:d>
                                          <m:dPr>
                                            <m:begChr m:val="‖"/>
                                            <m:endChr m:val="‖"/>
                                            <m:ctrlPr>
                                              <a:rPr lang="zh-CN" altLang="zh-CN" sz="2000" i="1">
                                                <a:effectLst/>
                                                <a:latin typeface="Cambria Math" panose="02040503050406030204" pitchFamily="18" charset="0"/>
                                                <a:ea typeface="Cambria Math" panose="02040503050406030204" pitchFamily="18" charset="0"/>
                                              </a:rPr>
                                            </m:ctrlPr>
                                          </m:dPr>
                                          <m:e>
                                            <m:sSub>
                                              <m:sSubPr>
                                                <m:ctrlPr>
                                                  <a:rPr lang="zh-CN" altLang="zh-CN" sz="2000" i="1">
                                                    <a:effectLst/>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cs typeface="宋体" panose="02010600030101010101" pitchFamily="2" charset="-122"/>
                                                  </a:rPr>
                                                  <m:t>𝑥</m:t>
                                                </m:r>
                                              </m:e>
                                              <m:sub>
                                                <m:r>
                                                  <a:rPr lang="en-US" altLang="zh-CN" sz="2000" i="1">
                                                    <a:latin typeface="Cambria Math" panose="02040503050406030204" pitchFamily="18" charset="0"/>
                                                    <a:cs typeface="宋体" panose="02010600030101010101" pitchFamily="2" charset="-122"/>
                                                  </a:rPr>
                                                  <m:t>𝑖</m:t>
                                                </m:r>
                                              </m:sub>
                                            </m:sSub>
                                            <m:r>
                                              <a:rPr lang="en-US" altLang="zh-CN" sz="2000" i="1">
                                                <a:latin typeface="Cambria Math" panose="02040503050406030204" pitchFamily="18" charset="0"/>
                                                <a:cs typeface="宋体" panose="02010600030101010101" pitchFamily="2" charset="-122"/>
                                              </a:rPr>
                                              <m:t>−</m:t>
                                            </m:r>
                                            <m:sSub>
                                              <m:sSubPr>
                                                <m:ctrlPr>
                                                  <a:rPr lang="zh-CN" altLang="zh-CN" sz="2000" i="1">
                                                    <a:effectLst/>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cs typeface="宋体" panose="02010600030101010101" pitchFamily="2" charset="-122"/>
                                                  </a:rPr>
                                                  <m:t>𝑥</m:t>
                                                </m:r>
                                              </m:e>
                                              <m:sub>
                                                <m:r>
                                                  <a:rPr lang="en-US" altLang="zh-CN" sz="2000" i="1">
                                                    <a:latin typeface="Cambria Math" panose="02040503050406030204" pitchFamily="18" charset="0"/>
                                                    <a:cs typeface="宋体" panose="02010600030101010101" pitchFamily="2" charset="-122"/>
                                                  </a:rPr>
                                                  <m:t>𝑗</m:t>
                                                </m:r>
                                              </m:sub>
                                            </m:sSub>
                                          </m:e>
                                        </m:d>
                                      </m:e>
                                    </m:d>
                                  </m:e>
                                  <m:sup>
                                    <m:r>
                                      <a:rPr lang="en-US" altLang="zh-CN" sz="2000" i="1">
                                        <a:latin typeface="Cambria Math" panose="02040503050406030204" pitchFamily="18" charset="0"/>
                                        <a:cs typeface="宋体" panose="02010600030101010101" pitchFamily="2" charset="-122"/>
                                      </a:rPr>
                                      <m:t>2</m:t>
                                    </m:r>
                                  </m:sup>
                                </m:sSup>
                              </m:e>
                            </m:rad>
                          </m:e>
                        </m:nary>
                      </m:num>
                      <m:den>
                        <m:r>
                          <a:rPr lang="en-US" altLang="zh-CN" sz="2000" i="1">
                            <a:latin typeface="Cambria Math" panose="02040503050406030204" pitchFamily="18" charset="0"/>
                            <a:cs typeface="宋体" panose="02010600030101010101" pitchFamily="2" charset="-122"/>
                          </a:rPr>
                          <m:t>𝑛</m:t>
                        </m:r>
                      </m:den>
                    </m:f>
                  </m:oMath>
                </a14:m>
                <a:r>
                  <a:rPr lang="en-US" altLang="zh-CN" sz="2000" dirty="0">
                    <a:effectLst/>
                    <a:latin typeface="宋体" panose="02010600030101010101" pitchFamily="2" charset="-122"/>
                    <a:cs typeface="宋体" panose="02010600030101010101" pitchFamily="2" charset="-122"/>
                  </a:rPr>
                  <a:t>	</a:t>
                </a:r>
                <a:endParaRPr lang="zh-CN" altLang="en-US" sz="2000" dirty="0"/>
              </a:p>
            </p:txBody>
          </p:sp>
        </mc:Choice>
        <mc:Fallback xmlns="">
          <p:sp>
            <p:nvSpPr>
              <p:cNvPr id="7" name="矩形 6"/>
              <p:cNvSpPr>
                <a:spLocks noRot="1" noChangeAspect="1" noMove="1" noResize="1" noEditPoints="1" noAdjustHandles="1" noChangeArrowheads="1" noChangeShapeType="1" noTextEdit="1"/>
              </p:cNvSpPr>
              <p:nvPr/>
            </p:nvSpPr>
            <p:spPr>
              <a:xfrm>
                <a:off x="4728410" y="4705209"/>
                <a:ext cx="4118781" cy="1378519"/>
              </a:xfrm>
              <a:prstGeom prst="rect">
                <a:avLst/>
              </a:prstGeom>
              <a:blipFill>
                <a:blip r:embed="rId4"/>
                <a:stretch>
                  <a:fillRect l="-1630" t="-3540" r="-1630"/>
                </a:stretch>
              </a:blipFill>
            </p:spPr>
            <p:txBody>
              <a:bodyPr/>
              <a:lstStyle/>
              <a:p>
                <a:r>
                  <a:rPr lang="zh-CN" altLang="en-US">
                    <a:noFill/>
                  </a:rPr>
                  <a:t> </a:t>
                </a:r>
              </a:p>
            </p:txBody>
          </p:sp>
        </mc:Fallback>
      </mc:AlternateContent>
      <p:pic>
        <p:nvPicPr>
          <p:cNvPr id="8" name="图片 7"/>
          <p:cNvPicPr/>
          <p:nvPr/>
        </p:nvPicPr>
        <p:blipFill>
          <a:blip r:embed="rId5">
            <a:extLst>
              <a:ext uri="{28A0092B-C50C-407E-A947-70E740481C1C}">
                <a14:useLocalDpi xmlns:a14="http://schemas.microsoft.com/office/drawing/2010/main" val="0"/>
              </a:ext>
            </a:extLst>
          </a:blip>
          <a:stretch>
            <a:fillRect/>
          </a:stretch>
        </p:blipFill>
        <p:spPr bwMode="auto">
          <a:xfrm>
            <a:off x="2193324" y="2117947"/>
            <a:ext cx="4359876" cy="245405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915093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实验结果</a:t>
            </a:r>
            <a:r>
              <a:rPr lang="en-US" altLang="zh-CN" dirty="0" smtClean="0"/>
              <a:t>(3/3)-</a:t>
            </a:r>
            <a:r>
              <a:rPr lang="zh-CN" altLang="en-US" dirty="0" smtClean="0"/>
              <a:t>整体抖动方差</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页脚占位符 3"/>
          <p:cNvSpPr>
            <a:spLocks noGrp="1"/>
          </p:cNvSpPr>
          <p:nvPr>
            <p:ph type="ftr" sz="quarter" idx="10"/>
          </p:nvPr>
        </p:nvSpPr>
        <p:spPr/>
        <p:txBody>
          <a:bodyPr/>
          <a:lstStyle/>
          <a:p>
            <a:pPr>
              <a:defRPr/>
            </a:pPr>
            <a:r>
              <a:rPr lang="zh-CN" altLang="en-US" smtClean="0"/>
              <a:t>武汉大学计算机学院</a:t>
            </a:r>
            <a:endParaRPr lang="zh-CN" altLang="en-US" dirty="0"/>
          </a:p>
        </p:txBody>
      </p:sp>
      <p:sp>
        <p:nvSpPr>
          <p:cNvPr id="5" name="文本框 4"/>
          <p:cNvSpPr txBox="1"/>
          <p:nvPr/>
        </p:nvSpPr>
        <p:spPr>
          <a:xfrm>
            <a:off x="1276321" y="1513474"/>
            <a:ext cx="6591358" cy="461665"/>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稳定抑制</a:t>
            </a:r>
            <a:r>
              <a:rPr lang="en-US" altLang="zh-CN" b="1" dirty="0">
                <a:latin typeface="微软雅黑" panose="020B0503020204020204" pitchFamily="34" charset="-122"/>
                <a:ea typeface="微软雅黑" panose="020B0503020204020204" pitchFamily="34" charset="-122"/>
              </a:rPr>
              <a:t>Vivaldi</a:t>
            </a:r>
            <a:r>
              <a:rPr lang="zh-CN" altLang="en-US" b="1" dirty="0">
                <a:latin typeface="微软雅黑" panose="020B0503020204020204" pitchFamily="34" charset="-122"/>
                <a:ea typeface="微软雅黑" panose="020B0503020204020204" pitchFamily="34" charset="-122"/>
              </a:rPr>
              <a:t>算法与</a:t>
            </a:r>
            <a:r>
              <a:rPr lang="en-US" altLang="zh-CN" b="1" dirty="0">
                <a:latin typeface="微软雅黑" panose="020B0503020204020204" pitchFamily="34" charset="-122"/>
                <a:ea typeface="微软雅黑" panose="020B0503020204020204" pitchFamily="34" charset="-122"/>
              </a:rPr>
              <a:t>Vivaldi</a:t>
            </a:r>
            <a:r>
              <a:rPr lang="zh-CN" altLang="en-US" b="1" dirty="0">
                <a:latin typeface="微软雅黑" panose="020B0503020204020204" pitchFamily="34" charset="-122"/>
                <a:ea typeface="微软雅黑" panose="020B0503020204020204" pitchFamily="34" charset="-122"/>
              </a:rPr>
              <a:t>算法的性能比较</a:t>
            </a:r>
          </a:p>
        </p:txBody>
      </p:sp>
      <p:graphicFrame>
        <p:nvGraphicFramePr>
          <p:cNvPr id="6" name="图表 5"/>
          <p:cNvGraphicFramePr/>
          <p:nvPr>
            <p:extLst>
              <p:ext uri="{D42A27DB-BD31-4B8C-83A1-F6EECF244321}">
                <p14:modId xmlns:p14="http://schemas.microsoft.com/office/powerpoint/2010/main" val="800089044"/>
              </p:ext>
            </p:extLst>
          </p:nvPr>
        </p:nvGraphicFramePr>
        <p:xfrm>
          <a:off x="1476738" y="1950796"/>
          <a:ext cx="6390941" cy="2875110"/>
        </p:xfrm>
        <a:graphic>
          <a:graphicData uri="http://schemas.openxmlformats.org/drawingml/2006/chart">
            <c:chart xmlns:c="http://schemas.openxmlformats.org/drawingml/2006/chart" xmlns:r="http://schemas.openxmlformats.org/officeDocument/2006/relationships" r:id="rId2"/>
          </a:graphicData>
        </a:graphic>
      </p:graphicFrame>
      <p:sp>
        <p:nvSpPr>
          <p:cNvPr id="7" name="矩形 6"/>
          <p:cNvSpPr/>
          <p:nvPr/>
        </p:nvSpPr>
        <p:spPr>
          <a:xfrm>
            <a:off x="149050" y="4746839"/>
            <a:ext cx="3946358" cy="959237"/>
          </a:xfrm>
          <a:prstGeom prst="rect">
            <a:avLst/>
          </a:prstGeom>
        </p:spPr>
        <p:txBody>
          <a:bodyPr wrap="square">
            <a:spAutoFit/>
          </a:bodyPr>
          <a:lstStyle/>
          <a:p>
            <a:pPr indent="304800" algn="just">
              <a:lnSpc>
                <a:spcPts val="2300"/>
              </a:lnSpc>
              <a:spcAft>
                <a:spcPts val="0"/>
              </a:spcAft>
              <a:tabLst>
                <a:tab pos="1600200" algn="l"/>
                <a:tab pos="1866900" algn="l"/>
                <a:tab pos="2637155" algn="ctr"/>
                <a:tab pos="3228975" algn="l"/>
              </a:tabLst>
            </a:pPr>
            <a:r>
              <a:rPr lang="zh-CN" altLang="zh-CN" sz="1800" kern="100" dirty="0">
                <a:latin typeface="宋体" panose="02010600030101010101" pitchFamily="2" charset="-122"/>
                <a:cs typeface="宋体" panose="02010600030101010101" pitchFamily="2" charset="-122"/>
              </a:rPr>
              <a:t>对于节点</a:t>
            </a:r>
            <a:r>
              <a:rPr lang="en-US" altLang="zh-CN" sz="1800" i="1" kern="100" dirty="0" err="1">
                <a:latin typeface="宋体" panose="02010600030101010101" pitchFamily="2" charset="-122"/>
                <a:cs typeface="宋体" panose="02010600030101010101" pitchFamily="2" charset="-122"/>
              </a:rPr>
              <a:t>i</a:t>
            </a:r>
            <a:r>
              <a:rPr lang="zh-CN" altLang="zh-CN" sz="1800" kern="100" dirty="0">
                <a:latin typeface="宋体" panose="02010600030101010101" pitchFamily="2" charset="-122"/>
                <a:cs typeface="宋体" panose="02010600030101010101" pitchFamily="2" charset="-122"/>
              </a:rPr>
              <a:t>，其坐标</a:t>
            </a:r>
            <a:r>
              <a:rPr lang="en-US" altLang="zh-CN" sz="1800" i="1" kern="100" dirty="0">
                <a:latin typeface="宋体" panose="02010600030101010101" pitchFamily="2" charset="-122"/>
                <a:cs typeface="宋体" panose="02010600030101010101" pitchFamily="2" charset="-122"/>
              </a:rPr>
              <a:t>x</a:t>
            </a:r>
            <a:r>
              <a:rPr lang="en-US" altLang="zh-CN" sz="1800" i="1" kern="100" baseline="-25000" dirty="0">
                <a:latin typeface="宋体" panose="02010600030101010101" pitchFamily="2" charset="-122"/>
                <a:cs typeface="宋体" panose="02010600030101010101" pitchFamily="2" charset="-122"/>
              </a:rPr>
              <a:t>i</a:t>
            </a:r>
            <a:r>
              <a:rPr lang="zh-CN" altLang="zh-CN" sz="1800" kern="100" dirty="0">
                <a:latin typeface="宋体" panose="02010600030101010101" pitchFamily="2" charset="-122"/>
                <a:cs typeface="宋体" panose="02010600030101010101" pitchFamily="2" charset="-122"/>
              </a:rPr>
              <a:t>在</a:t>
            </a:r>
            <a:r>
              <a:rPr lang="en-US" altLang="zh-CN" sz="1800" i="1" kern="100" dirty="0">
                <a:latin typeface="宋体" panose="02010600030101010101" pitchFamily="2" charset="-122"/>
                <a:cs typeface="宋体" panose="02010600030101010101" pitchFamily="2" charset="-122"/>
              </a:rPr>
              <a:t>m</a:t>
            </a:r>
            <a:r>
              <a:rPr lang="zh-CN" altLang="zh-CN" sz="1800" kern="100" dirty="0">
                <a:latin typeface="宋体" panose="02010600030101010101" pitchFamily="2" charset="-122"/>
                <a:cs typeface="宋体" panose="02010600030101010101" pitchFamily="2" charset="-122"/>
              </a:rPr>
              <a:t>次更新后的期望值</a:t>
            </a:r>
            <a:r>
              <a:rPr lang="en-US" altLang="zh-CN" sz="1800" i="1" kern="100" dirty="0" err="1">
                <a:latin typeface="宋体" panose="02010600030101010101" pitchFamily="2" charset="-122"/>
                <a:cs typeface="宋体" panose="02010600030101010101" pitchFamily="2" charset="-122"/>
              </a:rPr>
              <a:t>u</a:t>
            </a:r>
            <a:r>
              <a:rPr lang="en-US" altLang="zh-CN" sz="1800" i="1" kern="100" baseline="-25000" dirty="0" err="1">
                <a:latin typeface="宋体" panose="02010600030101010101" pitchFamily="2" charset="-122"/>
                <a:cs typeface="宋体" panose="02010600030101010101" pitchFamily="2" charset="-122"/>
              </a:rPr>
              <a:t>i</a:t>
            </a:r>
            <a:r>
              <a:rPr lang="zh-CN" altLang="zh-CN" sz="1800" kern="100" dirty="0">
                <a:latin typeface="宋体" panose="02010600030101010101" pitchFamily="2" charset="-122"/>
                <a:cs typeface="宋体" panose="02010600030101010101" pitchFamily="2" charset="-122"/>
              </a:rPr>
              <a:t>，以及</a:t>
            </a:r>
            <a:r>
              <a:rPr lang="en-US" altLang="zh-CN" sz="1800" i="1" kern="100" dirty="0">
                <a:latin typeface="宋体" panose="02010600030101010101" pitchFamily="2" charset="-122"/>
                <a:cs typeface="宋体" panose="02010600030101010101" pitchFamily="2" charset="-122"/>
              </a:rPr>
              <a:t>x</a:t>
            </a:r>
            <a:r>
              <a:rPr lang="en-US" altLang="zh-CN" sz="1800" i="1" kern="100" baseline="-25000" dirty="0">
                <a:latin typeface="宋体" panose="02010600030101010101" pitchFamily="2" charset="-122"/>
                <a:cs typeface="宋体" panose="02010600030101010101" pitchFamily="2" charset="-122"/>
              </a:rPr>
              <a:t>i</a:t>
            </a:r>
            <a:r>
              <a:rPr lang="zh-CN" altLang="zh-CN" sz="1800" kern="100" dirty="0">
                <a:latin typeface="宋体" panose="02010600030101010101" pitchFamily="2" charset="-122"/>
                <a:cs typeface="宋体" panose="02010600030101010101" pitchFamily="2" charset="-122"/>
              </a:rPr>
              <a:t>与</a:t>
            </a:r>
            <a:r>
              <a:rPr lang="en-US" altLang="zh-CN" sz="1800" i="1" kern="100" dirty="0" err="1">
                <a:latin typeface="宋体" panose="02010600030101010101" pitchFamily="2" charset="-122"/>
                <a:cs typeface="宋体" panose="02010600030101010101" pitchFamily="2" charset="-122"/>
              </a:rPr>
              <a:t>u</a:t>
            </a:r>
            <a:r>
              <a:rPr lang="en-US" altLang="zh-CN" sz="1800" i="1" kern="100" baseline="-25000" dirty="0" err="1">
                <a:latin typeface="宋体" panose="02010600030101010101" pitchFamily="2" charset="-122"/>
                <a:cs typeface="宋体" panose="02010600030101010101" pitchFamily="2" charset="-122"/>
              </a:rPr>
              <a:t>i</a:t>
            </a:r>
            <a:r>
              <a:rPr lang="zh-CN" altLang="zh-CN" sz="1800" kern="100" dirty="0">
                <a:latin typeface="宋体" panose="02010600030101010101" pitchFamily="2" charset="-122"/>
                <a:cs typeface="宋体" panose="02010600030101010101" pitchFamily="2" charset="-122"/>
              </a:rPr>
              <a:t>的距离方差</a:t>
            </a:r>
            <a:r>
              <a:rPr lang="en-US" altLang="zh-CN" sz="1800" i="1" kern="100" dirty="0" err="1" smtClean="0">
                <a:latin typeface="宋体" panose="02010600030101010101" pitchFamily="2" charset="-122"/>
                <a:cs typeface="宋体" panose="02010600030101010101" pitchFamily="2" charset="-122"/>
              </a:rPr>
              <a:t>s</a:t>
            </a:r>
            <a:r>
              <a:rPr lang="en-US" altLang="zh-CN" sz="1800" i="1" kern="100" baseline="-25000" dirty="0" smtClean="0">
                <a:latin typeface="宋体" panose="02010600030101010101" pitchFamily="2" charset="-122"/>
                <a:cs typeface="宋体" panose="02010600030101010101" pitchFamily="2" charset="-122"/>
              </a:rPr>
              <a:t>i</a:t>
            </a:r>
            <a:endParaRPr lang="zh-CN" altLang="zh-CN" sz="1800" kern="100" dirty="0" smtClean="0">
              <a:latin typeface="宋体" panose="02010600030101010101" pitchFamily="2" charset="-122"/>
              <a:cs typeface="宋体" panose="02010600030101010101" pitchFamily="2" charset="-122"/>
            </a:endParaRPr>
          </a:p>
          <a:p>
            <a:pPr algn="just"/>
            <a:endParaRPr lang="zh-CN" altLang="en-US" sz="1800" dirty="0"/>
          </a:p>
        </p:txBody>
      </p:sp>
      <mc:AlternateContent xmlns:mc="http://schemas.openxmlformats.org/markup-compatibility/2006" xmlns:a14="http://schemas.microsoft.com/office/drawing/2010/main">
        <mc:Choice Requires="a14">
          <p:sp>
            <p:nvSpPr>
              <p:cNvPr id="8" name="矩形 7"/>
              <p:cNvSpPr/>
              <p:nvPr/>
            </p:nvSpPr>
            <p:spPr>
              <a:xfrm>
                <a:off x="5705955" y="4697318"/>
                <a:ext cx="3181262" cy="1285929"/>
              </a:xfrm>
              <a:prstGeom prst="rect">
                <a:avLst/>
              </a:prstGeom>
            </p:spPr>
            <p:txBody>
              <a:bodyPr wrap="square">
                <a:spAutoFit/>
              </a:bodyPr>
              <a:lstStyle/>
              <a:p>
                <a:pPr indent="304800">
                  <a:lnSpc>
                    <a:spcPts val="2300"/>
                  </a:lnSpc>
                  <a:spcAft>
                    <a:spcPts val="0"/>
                  </a:spcAft>
                  <a:tabLst>
                    <a:tab pos="1600200" algn="l"/>
                    <a:tab pos="1866900" algn="l"/>
                    <a:tab pos="2637155" algn="ctr"/>
                    <a:tab pos="3228975" algn="l"/>
                  </a:tabLst>
                </a:pPr>
                <a:r>
                  <a:rPr lang="zh-CN" altLang="zh-CN" sz="2000" kern="100" dirty="0">
                    <a:latin typeface="宋体" panose="02010600030101010101" pitchFamily="2" charset="-122"/>
                    <a:cs typeface="宋体" panose="02010600030101010101" pitchFamily="2" charset="-122"/>
                  </a:rPr>
                  <a:t>由</a:t>
                </a:r>
                <a:r>
                  <a:rPr lang="en-US" altLang="zh-CN" sz="2000" i="1" kern="100" dirty="0">
                    <a:latin typeface="宋体" panose="02010600030101010101" pitchFamily="2" charset="-122"/>
                    <a:cs typeface="宋体" panose="02010600030101010101" pitchFamily="2" charset="-122"/>
                  </a:rPr>
                  <a:t>n</a:t>
                </a:r>
                <a:r>
                  <a:rPr lang="zh-CN" altLang="zh-CN" sz="2000" kern="100" dirty="0">
                    <a:latin typeface="宋体" panose="02010600030101010101" pitchFamily="2" charset="-122"/>
                    <a:cs typeface="宋体" panose="02010600030101010101" pitchFamily="2" charset="-122"/>
                  </a:rPr>
                  <a:t>个节点组成的网络坐标系统的整体抖动方差</a:t>
                </a:r>
                <a:r>
                  <a:rPr lang="en-US" altLang="zh-CN" sz="2000" i="1" kern="100" dirty="0">
                    <a:latin typeface="宋体" panose="02010600030101010101" pitchFamily="2" charset="-122"/>
                    <a:cs typeface="宋体" panose="02010600030101010101" pitchFamily="2" charset="-122"/>
                  </a:rPr>
                  <a:t>S</a:t>
                </a:r>
                <a:r>
                  <a:rPr lang="zh-CN" altLang="zh-CN" sz="2000" kern="100" dirty="0">
                    <a:latin typeface="宋体" panose="02010600030101010101" pitchFamily="2" charset="-122"/>
                    <a:cs typeface="宋体" panose="02010600030101010101" pitchFamily="2" charset="-122"/>
                  </a:rPr>
                  <a:t>：</a:t>
                </a:r>
              </a:p>
              <a:p>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宋体" panose="02010600030101010101" pitchFamily="2" charset="-122"/>
                        </a:rPr>
                        <m:t> </m:t>
                      </m:r>
                      <m:r>
                        <a:rPr lang="en-US" altLang="zh-CN" sz="2000" i="1">
                          <a:latin typeface="Cambria Math" panose="02040503050406030204" pitchFamily="18" charset="0"/>
                          <a:cs typeface="宋体" panose="02010600030101010101" pitchFamily="2" charset="-122"/>
                        </a:rPr>
                        <m:t>𝑆</m:t>
                      </m:r>
                      <m:r>
                        <a:rPr lang="en-US" altLang="zh-CN" sz="2000" i="1">
                          <a:latin typeface="Cambria Math" panose="02040503050406030204" pitchFamily="18" charset="0"/>
                          <a:cs typeface="宋体" panose="02010600030101010101" pitchFamily="2" charset="-122"/>
                        </a:rPr>
                        <m:t>=</m:t>
                      </m:r>
                      <m:f>
                        <m:fPr>
                          <m:ctrlPr>
                            <a:rPr lang="zh-CN" altLang="zh-CN" sz="2000" i="1">
                              <a:effectLst/>
                              <a:latin typeface="Cambria Math" panose="02040503050406030204" pitchFamily="18" charset="0"/>
                              <a:ea typeface="Cambria Math" panose="02040503050406030204" pitchFamily="18" charset="0"/>
                            </a:rPr>
                          </m:ctrlPr>
                        </m:fPr>
                        <m:num>
                          <m:nary>
                            <m:naryPr>
                              <m:chr m:val="∑"/>
                              <m:limLoc m:val="undOvr"/>
                              <m:ctrlPr>
                                <a:rPr lang="zh-CN" altLang="zh-CN" sz="2000" i="1">
                                  <a:effectLst/>
                                  <a:latin typeface="Cambria Math" panose="02040503050406030204" pitchFamily="18" charset="0"/>
                                  <a:ea typeface="Cambria Math" panose="02040503050406030204" pitchFamily="18" charset="0"/>
                                </a:rPr>
                              </m:ctrlPr>
                            </m:naryPr>
                            <m:sub>
                              <m:r>
                                <a:rPr lang="en-US" altLang="zh-CN" sz="2000" i="1">
                                  <a:latin typeface="Cambria Math" panose="02040503050406030204" pitchFamily="18" charset="0"/>
                                  <a:cs typeface="宋体" panose="02010600030101010101" pitchFamily="2" charset="-122"/>
                                </a:rPr>
                                <m:t>𝑖</m:t>
                              </m:r>
                              <m:r>
                                <a:rPr lang="en-US" altLang="zh-CN" sz="2000" i="1">
                                  <a:latin typeface="Cambria Math" panose="02040503050406030204" pitchFamily="18" charset="0"/>
                                  <a:cs typeface="宋体" panose="02010600030101010101" pitchFamily="2" charset="-122"/>
                                </a:rPr>
                                <m:t>=1</m:t>
                              </m:r>
                            </m:sub>
                            <m:sup>
                              <m:r>
                                <a:rPr lang="en-US" altLang="zh-CN" sz="2000" i="1">
                                  <a:latin typeface="Cambria Math" panose="02040503050406030204" pitchFamily="18" charset="0"/>
                                  <a:cs typeface="宋体" panose="02010600030101010101" pitchFamily="2" charset="-122"/>
                                </a:rPr>
                                <m:t>𝑛</m:t>
                              </m:r>
                            </m:sup>
                            <m:e>
                              <m:sSub>
                                <m:sSubPr>
                                  <m:ctrlPr>
                                    <a:rPr lang="zh-CN" altLang="zh-CN" sz="2000" i="1">
                                      <a:effectLst/>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cs typeface="宋体" panose="02010600030101010101" pitchFamily="2" charset="-122"/>
                                    </a:rPr>
                                    <m:t>𝑠</m:t>
                                  </m:r>
                                </m:e>
                                <m:sub>
                                  <m:r>
                                    <a:rPr lang="en-US" altLang="zh-CN" sz="2000" i="1">
                                      <a:latin typeface="Cambria Math" panose="02040503050406030204" pitchFamily="18" charset="0"/>
                                      <a:cs typeface="宋体" panose="02010600030101010101" pitchFamily="2" charset="-122"/>
                                    </a:rPr>
                                    <m:t>𝑖</m:t>
                                  </m:r>
                                </m:sub>
                              </m:sSub>
                            </m:e>
                          </m:nary>
                        </m:num>
                        <m:den>
                          <m:r>
                            <a:rPr lang="en-US" altLang="zh-CN" sz="2000" i="1">
                              <a:latin typeface="Cambria Math" panose="02040503050406030204" pitchFamily="18" charset="0"/>
                              <a:cs typeface="宋体" panose="02010600030101010101" pitchFamily="2" charset="-122"/>
                            </a:rPr>
                            <m:t>𝑛</m:t>
                          </m:r>
                        </m:den>
                      </m:f>
                    </m:oMath>
                  </m:oMathPara>
                </a14:m>
                <a:endParaRPr lang="zh-CN" altLang="en-US" sz="2000" dirty="0"/>
              </a:p>
            </p:txBody>
          </p:sp>
        </mc:Choice>
        <mc:Fallback xmlns="">
          <p:sp>
            <p:nvSpPr>
              <p:cNvPr id="8" name="矩形 7"/>
              <p:cNvSpPr>
                <a:spLocks noRot="1" noChangeAspect="1" noMove="1" noResize="1" noEditPoints="1" noAdjustHandles="1" noChangeArrowheads="1" noChangeShapeType="1" noTextEdit="1"/>
              </p:cNvSpPr>
              <p:nvPr/>
            </p:nvSpPr>
            <p:spPr>
              <a:xfrm>
                <a:off x="5705955" y="4697318"/>
                <a:ext cx="3181262" cy="1285929"/>
              </a:xfrm>
              <a:prstGeom prst="rect">
                <a:avLst/>
              </a:prstGeom>
              <a:blipFill>
                <a:blip r:embed="rId3"/>
                <a:stretch>
                  <a:fillRect l="-1916" t="-3791" r="-17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3912274" y="4825446"/>
                <a:ext cx="2031325" cy="1117998"/>
              </a:xfrm>
              <a:prstGeom prst="rect">
                <a:avLst/>
              </a:prstGeom>
            </p:spPr>
            <p:txBody>
              <a:bodyPr wrap="none">
                <a:spAutoFit/>
              </a:bodyPr>
              <a:lstStyle/>
              <a:p>
                <a14:m>
                  <m:oMath xmlns:m="http://schemas.openxmlformats.org/officeDocument/2006/math">
                    <m:d>
                      <m:dPr>
                        <m:begChr m:val="{"/>
                        <m:endChr m:val=""/>
                        <m:ctrlPr>
                          <a:rPr lang="zh-CN" altLang="zh-CN" sz="1800" i="1">
                            <a:latin typeface="Cambria Math" panose="02040503050406030204" pitchFamily="18" charset="0"/>
                            <a:ea typeface="Cambria Math" panose="02040503050406030204" pitchFamily="18" charset="0"/>
                          </a:rPr>
                        </m:ctrlPr>
                      </m:dPr>
                      <m:e>
                        <m:eqArr>
                          <m:eqArrPr>
                            <m:ctrlPr>
                              <a:rPr lang="zh-CN" altLang="zh-CN" sz="1800" i="1">
                                <a:effectLst/>
                                <a:latin typeface="Cambria Math" panose="02040503050406030204" pitchFamily="18" charset="0"/>
                                <a:ea typeface="Cambria Math" panose="02040503050406030204" pitchFamily="18" charset="0"/>
                              </a:rPr>
                            </m:ctrlPr>
                          </m:eqArrPr>
                          <m:e>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cs typeface="宋体" panose="02010600030101010101" pitchFamily="2" charset="-122"/>
                                  </a:rPr>
                                  <m:t>𝑢</m:t>
                                </m:r>
                              </m:e>
                              <m:sub>
                                <m:r>
                                  <a:rPr lang="en-US" altLang="zh-CN" sz="1800" i="1">
                                    <a:latin typeface="Cambria Math" panose="02040503050406030204" pitchFamily="18" charset="0"/>
                                    <a:cs typeface="宋体" panose="02010600030101010101" pitchFamily="2" charset="-122"/>
                                  </a:rPr>
                                  <m:t>𝑖</m:t>
                                </m:r>
                              </m:sub>
                            </m:sSub>
                            <m:r>
                              <a:rPr lang="en-US" altLang="zh-CN" sz="1800" i="1">
                                <a:latin typeface="Cambria Math" panose="02040503050406030204" pitchFamily="18" charset="0"/>
                                <a:cs typeface="宋体" panose="02010600030101010101" pitchFamily="2" charset="-122"/>
                              </a:rPr>
                              <m:t>=</m:t>
                            </m:r>
                            <m:f>
                              <m:fPr>
                                <m:ctrlPr>
                                  <a:rPr lang="zh-CN" altLang="zh-CN" sz="1800" i="1">
                                    <a:effectLst/>
                                    <a:latin typeface="Cambria Math" panose="02040503050406030204" pitchFamily="18" charset="0"/>
                                    <a:ea typeface="Cambria Math" panose="02040503050406030204" pitchFamily="18" charset="0"/>
                                  </a:rPr>
                                </m:ctrlPr>
                              </m:fPr>
                              <m:num>
                                <m:nary>
                                  <m:naryPr>
                                    <m:chr m:val="∑"/>
                                    <m:limLoc m:val="undOvr"/>
                                    <m:subHide m:val="on"/>
                                    <m:supHide m:val="on"/>
                                    <m:ctrlPr>
                                      <a:rPr lang="zh-CN" altLang="zh-CN" sz="1800" i="1">
                                        <a:effectLst/>
                                        <a:latin typeface="Cambria Math" panose="02040503050406030204" pitchFamily="18" charset="0"/>
                                        <a:ea typeface="Cambria Math" panose="02040503050406030204" pitchFamily="18" charset="0"/>
                                      </a:rPr>
                                    </m:ctrlPr>
                                  </m:naryPr>
                                  <m:sub/>
                                  <m:sup/>
                                  <m:e>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cs typeface="宋体" panose="02010600030101010101" pitchFamily="2" charset="-122"/>
                                          </a:rPr>
                                          <m:t>𝑥</m:t>
                                        </m:r>
                                      </m:e>
                                      <m:sub>
                                        <m:r>
                                          <a:rPr lang="en-US" altLang="zh-CN" sz="1800" i="1">
                                            <a:latin typeface="Cambria Math" panose="02040503050406030204" pitchFamily="18" charset="0"/>
                                            <a:cs typeface="宋体" panose="02010600030101010101" pitchFamily="2" charset="-122"/>
                                          </a:rPr>
                                          <m:t>𝑖</m:t>
                                        </m:r>
                                      </m:sub>
                                    </m:sSub>
                                  </m:e>
                                </m:nary>
                              </m:num>
                              <m:den>
                                <m:r>
                                  <a:rPr lang="en-US" altLang="zh-CN" sz="1800" i="1">
                                    <a:latin typeface="Cambria Math" panose="02040503050406030204" pitchFamily="18" charset="0"/>
                                    <a:cs typeface="宋体" panose="02010600030101010101" pitchFamily="2" charset="-122"/>
                                  </a:rPr>
                                  <m:t>𝑛</m:t>
                                </m:r>
                              </m:den>
                            </m:f>
                          </m:e>
                          <m:e>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cs typeface="宋体" panose="02010600030101010101" pitchFamily="2" charset="-122"/>
                                  </a:rPr>
                                  <m:t>𝑠</m:t>
                                </m:r>
                              </m:e>
                              <m:sub>
                                <m:r>
                                  <a:rPr lang="en-US" altLang="zh-CN" sz="1800" i="1">
                                    <a:latin typeface="Cambria Math" panose="02040503050406030204" pitchFamily="18" charset="0"/>
                                    <a:cs typeface="宋体" panose="02010600030101010101" pitchFamily="2" charset="-122"/>
                                  </a:rPr>
                                  <m:t>𝑖</m:t>
                                </m:r>
                              </m:sub>
                            </m:sSub>
                            <m:r>
                              <a:rPr lang="en-US" altLang="zh-CN" sz="1800" i="1">
                                <a:latin typeface="Cambria Math" panose="02040503050406030204" pitchFamily="18" charset="0"/>
                                <a:cs typeface="宋体" panose="02010600030101010101" pitchFamily="2" charset="-122"/>
                              </a:rPr>
                              <m:t>=</m:t>
                            </m:r>
                            <m:f>
                              <m:fPr>
                                <m:ctrlPr>
                                  <a:rPr lang="zh-CN" altLang="zh-CN" sz="1800" i="1">
                                    <a:effectLst/>
                                    <a:latin typeface="Cambria Math" panose="02040503050406030204" pitchFamily="18" charset="0"/>
                                    <a:ea typeface="Cambria Math" panose="02040503050406030204" pitchFamily="18" charset="0"/>
                                  </a:rPr>
                                </m:ctrlPr>
                              </m:fPr>
                              <m:num>
                                <m:nary>
                                  <m:naryPr>
                                    <m:chr m:val="∑"/>
                                    <m:limLoc m:val="undOvr"/>
                                    <m:subHide m:val="on"/>
                                    <m:supHide m:val="on"/>
                                    <m:ctrlPr>
                                      <a:rPr lang="zh-CN" altLang="zh-CN" sz="1800" i="1">
                                        <a:effectLst/>
                                        <a:latin typeface="Cambria Math" panose="02040503050406030204" pitchFamily="18" charset="0"/>
                                        <a:ea typeface="Cambria Math" panose="02040503050406030204" pitchFamily="18" charset="0"/>
                                      </a:rPr>
                                    </m:ctrlPr>
                                  </m:naryPr>
                                  <m:sub/>
                                  <m:sup/>
                                  <m:e>
                                    <m:sSup>
                                      <m:sSupPr>
                                        <m:ctrlPr>
                                          <a:rPr lang="zh-CN" altLang="zh-CN" sz="1800" i="1">
                                            <a:effectLst/>
                                            <a:latin typeface="Cambria Math" panose="02040503050406030204" pitchFamily="18" charset="0"/>
                                            <a:ea typeface="Cambria Math" panose="02040503050406030204" pitchFamily="18" charset="0"/>
                                          </a:rPr>
                                        </m:ctrlPr>
                                      </m:sSupPr>
                                      <m:e>
                                        <m:d>
                                          <m:dPr>
                                            <m:ctrlPr>
                                              <a:rPr lang="zh-CN" altLang="zh-CN" sz="1800" i="1">
                                                <a:effectLst/>
                                                <a:latin typeface="Cambria Math" panose="02040503050406030204" pitchFamily="18" charset="0"/>
                                                <a:ea typeface="Cambria Math" panose="02040503050406030204" pitchFamily="18" charset="0"/>
                                              </a:rPr>
                                            </m:ctrlPr>
                                          </m:dPr>
                                          <m:e>
                                            <m:d>
                                              <m:dPr>
                                                <m:begChr m:val="‖"/>
                                                <m:endChr m:val="‖"/>
                                                <m:ctrlPr>
                                                  <a:rPr lang="zh-CN" altLang="zh-CN" sz="1800" i="1">
                                                    <a:effectLst/>
                                                    <a:latin typeface="Cambria Math" panose="02040503050406030204" pitchFamily="18" charset="0"/>
                                                    <a:ea typeface="Cambria Math" panose="02040503050406030204" pitchFamily="18" charset="0"/>
                                                  </a:rPr>
                                                </m:ctrlPr>
                                              </m:dPr>
                                              <m:e>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cs typeface="宋体" panose="02010600030101010101" pitchFamily="2" charset="-122"/>
                                                      </a:rPr>
                                                      <m:t>𝑥</m:t>
                                                    </m:r>
                                                  </m:e>
                                                  <m:sub>
                                                    <m:r>
                                                      <a:rPr lang="en-US" altLang="zh-CN" sz="1800" i="1">
                                                        <a:latin typeface="Cambria Math" panose="02040503050406030204" pitchFamily="18" charset="0"/>
                                                        <a:cs typeface="宋体" panose="02010600030101010101" pitchFamily="2" charset="-122"/>
                                                      </a:rPr>
                                                      <m:t>𝑖</m:t>
                                                    </m:r>
                                                  </m:sub>
                                                </m:sSub>
                                                <m:r>
                                                  <a:rPr lang="en-US" altLang="zh-CN" sz="1800" i="1">
                                                    <a:latin typeface="Cambria Math" panose="02040503050406030204" pitchFamily="18" charset="0"/>
                                                    <a:cs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cs typeface="宋体" panose="02010600030101010101" pitchFamily="2" charset="-122"/>
                                                      </a:rPr>
                                                      <m:t>𝑢</m:t>
                                                    </m:r>
                                                  </m:e>
                                                  <m:sub>
                                                    <m:r>
                                                      <a:rPr lang="en-US" altLang="zh-CN" sz="1800" i="1">
                                                        <a:latin typeface="Cambria Math" panose="02040503050406030204" pitchFamily="18" charset="0"/>
                                                        <a:cs typeface="宋体" panose="02010600030101010101" pitchFamily="2" charset="-122"/>
                                                      </a:rPr>
                                                      <m:t>𝑖</m:t>
                                                    </m:r>
                                                  </m:sub>
                                                </m:sSub>
                                              </m:e>
                                            </m:d>
                                          </m:e>
                                        </m:d>
                                      </m:e>
                                      <m:sup>
                                        <m:r>
                                          <a:rPr lang="en-US" altLang="zh-CN" sz="1800" i="1">
                                            <a:latin typeface="Cambria Math" panose="02040503050406030204" pitchFamily="18" charset="0"/>
                                            <a:cs typeface="宋体" panose="02010600030101010101" pitchFamily="2" charset="-122"/>
                                          </a:rPr>
                                          <m:t>2</m:t>
                                        </m:r>
                                      </m:sup>
                                    </m:sSup>
                                  </m:e>
                                </m:nary>
                              </m:num>
                              <m:den>
                                <m:r>
                                  <a:rPr lang="en-US" altLang="zh-CN" sz="1800" i="1">
                                    <a:latin typeface="Cambria Math" panose="02040503050406030204" pitchFamily="18" charset="0"/>
                                    <a:cs typeface="宋体" panose="02010600030101010101" pitchFamily="2" charset="-122"/>
                                  </a:rPr>
                                  <m:t>𝑚</m:t>
                                </m:r>
                              </m:den>
                            </m:f>
                          </m:e>
                        </m:eqArr>
                      </m:e>
                    </m:d>
                  </m:oMath>
                </a14:m>
                <a:r>
                  <a:rPr lang="en-US" altLang="zh-CN" dirty="0">
                    <a:effectLst/>
                    <a:latin typeface="宋体" panose="02010600030101010101" pitchFamily="2" charset="-122"/>
                    <a:cs typeface="宋体" panose="02010600030101010101" pitchFamily="2" charset="-122"/>
                  </a:rPr>
                  <a:t>	</a:t>
                </a:r>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3912274" y="4825446"/>
                <a:ext cx="2031325" cy="1117998"/>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0635411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idx="4294967295"/>
          </p:nvPr>
        </p:nvSpPr>
        <p:spPr bwMode="auto">
          <a:xfrm>
            <a:off x="457200" y="274638"/>
            <a:ext cx="8229600" cy="1143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r>
              <a:rPr lang="zh-CN" altLang="en-US" smtClean="0">
                <a:latin typeface="黑体" panose="02010609060101010101" pitchFamily="49" charset="-122"/>
                <a:ea typeface="黑体" panose="02010609060101010101" pitchFamily="49" charset="-122"/>
              </a:rPr>
              <a:t>总结与展望（</a:t>
            </a:r>
            <a:r>
              <a:rPr lang="en-US" altLang="zh-CN" smtClean="0">
                <a:latin typeface="黑体" panose="02010609060101010101" pitchFamily="49" charset="-122"/>
                <a:ea typeface="黑体" panose="02010609060101010101" pitchFamily="49" charset="-122"/>
              </a:rPr>
              <a:t>1/2</a:t>
            </a:r>
            <a:r>
              <a:rPr lang="zh-CN" altLang="en-US" smtClean="0">
                <a:latin typeface="黑体" panose="02010609060101010101" pitchFamily="49" charset="-122"/>
                <a:ea typeface="黑体" panose="02010609060101010101" pitchFamily="49" charset="-122"/>
              </a:rPr>
              <a:t>）</a:t>
            </a:r>
            <a:r>
              <a:rPr lang="en-US" altLang="zh-CN" smtClean="0">
                <a:latin typeface="黑体" panose="02010609060101010101" pitchFamily="49" charset="-122"/>
                <a:ea typeface="黑体" panose="02010609060101010101" pitchFamily="49" charset="-122"/>
              </a:rPr>
              <a:t>-</a:t>
            </a:r>
            <a:r>
              <a:rPr lang="zh-CN" altLang="en-US" smtClean="0">
                <a:latin typeface="黑体" panose="02010609060101010101" pitchFamily="49" charset="-122"/>
                <a:ea typeface="黑体" panose="02010609060101010101" pitchFamily="49" charset="-122"/>
              </a:rPr>
              <a:t>总结</a:t>
            </a:r>
          </a:p>
        </p:txBody>
      </p:sp>
      <p:sp>
        <p:nvSpPr>
          <p:cNvPr id="79875" name="Rectangle 3"/>
          <p:cNvSpPr>
            <a:spLocks noGrp="1" noChangeArrowheads="1"/>
          </p:cNvSpPr>
          <p:nvPr>
            <p:ph idx="4294967295"/>
          </p:nvPr>
        </p:nvSpPr>
        <p:spPr bwMode="auto">
          <a:xfrm>
            <a:off x="457200" y="1600200"/>
            <a:ext cx="8229600" cy="452596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just">
              <a:lnSpc>
                <a:spcPct val="80000"/>
              </a:lnSpc>
            </a:pPr>
            <a:r>
              <a:rPr lang="zh-CN" altLang="zh-CN" b="1" dirty="0" smtClean="0"/>
              <a:t>在北斗高精度时空信息感知理论与方法的指导下，探索北斗高精度定位时间同步技术，建立整网高精度时间同步数学模型，突破北斗高精度定位时间同步终端关键技术；</a:t>
            </a:r>
            <a:endParaRPr lang="en-US" altLang="zh-CN" b="1" dirty="0" smtClean="0"/>
          </a:p>
          <a:p>
            <a:pPr algn="just">
              <a:lnSpc>
                <a:spcPct val="80000"/>
              </a:lnSpc>
            </a:pPr>
            <a:r>
              <a:rPr lang="zh-CN" altLang="zh-CN" b="1" dirty="0" smtClean="0"/>
              <a:t>研究与网络融合的终端集成技术，构建基于北斗卫星导航系统的网络空间高精度时空体系。</a:t>
            </a:r>
            <a:endParaRPr lang="en-US" altLang="zh-CN" b="1" dirty="0" smtClean="0"/>
          </a:p>
          <a:p>
            <a:pPr algn="just">
              <a:lnSpc>
                <a:spcPct val="80000"/>
              </a:lnSpc>
            </a:pPr>
            <a:r>
              <a:rPr lang="zh-CN" altLang="en-US" b="1" dirty="0" smtClean="0"/>
              <a:t>通过对</a:t>
            </a:r>
            <a:r>
              <a:rPr lang="en-US" altLang="zh-CN" b="1" dirty="0" err="1" smtClean="0"/>
              <a:t>OpenFlow</a:t>
            </a:r>
            <a:r>
              <a:rPr lang="zh-CN" altLang="en-US" b="1" dirty="0" smtClean="0"/>
              <a:t>协议的修改和</a:t>
            </a:r>
            <a:r>
              <a:rPr lang="en-US" altLang="zh-CN" b="1" dirty="0" err="1" smtClean="0"/>
              <a:t>Ryu</a:t>
            </a:r>
            <a:r>
              <a:rPr lang="zh-CN" altLang="en-US" b="1" dirty="0" smtClean="0"/>
              <a:t>控制器的改进，设计了一个</a:t>
            </a:r>
            <a:r>
              <a:rPr lang="en-US" altLang="zh-CN" b="1" dirty="0" err="1" smtClean="0"/>
              <a:t>Vlan</a:t>
            </a:r>
            <a:r>
              <a:rPr lang="zh-CN" altLang="en-US" b="1" dirty="0" smtClean="0"/>
              <a:t>的标签分配机制</a:t>
            </a:r>
            <a:endParaRPr lang="en-US" altLang="zh-CN" b="1" dirty="0" smtClean="0"/>
          </a:p>
          <a:p>
            <a:pPr algn="just">
              <a:lnSpc>
                <a:spcPct val="80000"/>
              </a:lnSpc>
            </a:pPr>
            <a:r>
              <a:rPr lang="zh-CN" altLang="en-US" b="1" dirty="0"/>
              <a:t>设计</a:t>
            </a:r>
            <a:r>
              <a:rPr lang="zh-CN" altLang="en-US" b="1" dirty="0" smtClean="0"/>
              <a:t>了改进后稳定抑制的</a:t>
            </a:r>
            <a:r>
              <a:rPr lang="en-US" altLang="zh-CN" b="1" dirty="0" smtClean="0"/>
              <a:t>Vivaldi</a:t>
            </a:r>
            <a:r>
              <a:rPr lang="zh-CN" altLang="en-US" b="1" dirty="0" smtClean="0"/>
              <a:t>算法，能够较好的抑制坐标抖</a:t>
            </a:r>
            <a:r>
              <a:rPr lang="zh-CN" altLang="en-US" b="1" dirty="0"/>
              <a:t>动</a:t>
            </a:r>
            <a:endParaRPr lang="zh-CN" altLang="en-US" sz="3400" b="1" dirty="0" smtClean="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idx="4294967295"/>
          </p:nvPr>
        </p:nvSpPr>
        <p:spPr bwMode="auto">
          <a:xfrm>
            <a:off x="457200" y="274638"/>
            <a:ext cx="8229600" cy="1143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r>
              <a:rPr lang="zh-CN" altLang="en-US" smtClean="0">
                <a:latin typeface="黑体" panose="02010609060101010101" pitchFamily="49" charset="-122"/>
                <a:ea typeface="黑体" panose="02010609060101010101" pitchFamily="49" charset="-122"/>
              </a:rPr>
              <a:t>总结与展望（</a:t>
            </a:r>
            <a:r>
              <a:rPr lang="en-US" altLang="zh-CN" smtClean="0">
                <a:latin typeface="黑体" panose="02010609060101010101" pitchFamily="49" charset="-122"/>
                <a:ea typeface="黑体" panose="02010609060101010101" pitchFamily="49" charset="-122"/>
              </a:rPr>
              <a:t>2/2</a:t>
            </a:r>
            <a:r>
              <a:rPr lang="zh-CN" altLang="en-US" smtClean="0">
                <a:latin typeface="黑体" panose="02010609060101010101" pitchFamily="49" charset="-122"/>
                <a:ea typeface="黑体" panose="02010609060101010101" pitchFamily="49" charset="-122"/>
              </a:rPr>
              <a:t>）</a:t>
            </a:r>
            <a:r>
              <a:rPr lang="en-US" altLang="zh-CN" smtClean="0">
                <a:latin typeface="黑体" panose="02010609060101010101" pitchFamily="49" charset="-122"/>
                <a:ea typeface="黑体" panose="02010609060101010101" pitchFamily="49" charset="-122"/>
              </a:rPr>
              <a:t>-</a:t>
            </a:r>
            <a:r>
              <a:rPr lang="zh-CN" altLang="en-US" smtClean="0">
                <a:latin typeface="黑体" panose="02010609060101010101" pitchFamily="49" charset="-122"/>
                <a:ea typeface="黑体" panose="02010609060101010101" pitchFamily="49" charset="-122"/>
              </a:rPr>
              <a:t>展望</a:t>
            </a:r>
          </a:p>
        </p:txBody>
      </p:sp>
      <p:sp>
        <p:nvSpPr>
          <p:cNvPr id="81923" name="Rectangle 3"/>
          <p:cNvSpPr>
            <a:spLocks noGrp="1" noChangeArrowheads="1"/>
          </p:cNvSpPr>
          <p:nvPr>
            <p:ph idx="4294967295"/>
          </p:nvPr>
        </p:nvSpPr>
        <p:spPr bwMode="auto">
          <a:xfrm>
            <a:off x="457200" y="1600200"/>
            <a:ext cx="8229600" cy="452596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sz="3400" dirty="0">
                <a:latin typeface="黑体" panose="02010609060101010101" pitchFamily="49" charset="-122"/>
                <a:ea typeface="黑体" panose="02010609060101010101" pitchFamily="49" charset="-122"/>
              </a:rPr>
              <a:t>高精</a:t>
            </a:r>
            <a:r>
              <a:rPr lang="zh-CN" altLang="en-US" sz="3400" dirty="0" smtClean="0">
                <a:latin typeface="黑体" panose="02010609060101010101" pitchFamily="49" charset="-122"/>
                <a:ea typeface="黑体" panose="02010609060101010101" pitchFamily="49" charset="-122"/>
              </a:rPr>
              <a:t>准时空网络坐标系统在更加广泛地领域和环境下测试和运用</a:t>
            </a:r>
          </a:p>
          <a:p>
            <a:r>
              <a:rPr lang="zh-CN" altLang="en-US" sz="3400" dirty="0" smtClean="0">
                <a:latin typeface="黑体" panose="02010609060101010101" pitchFamily="49" charset="-122"/>
                <a:ea typeface="黑体" panose="02010609060101010101" pitchFamily="49" charset="-122"/>
              </a:rPr>
              <a:t>优化拓扑发现、添加标签和路径回溯算法，提升系统性能</a:t>
            </a:r>
            <a:endParaRPr lang="en-US" altLang="zh-CN" sz="3400" dirty="0" smtClean="0">
              <a:latin typeface="黑体" panose="02010609060101010101" pitchFamily="49" charset="-122"/>
              <a:ea typeface="黑体" panose="02010609060101010101" pitchFamily="49" charset="-122"/>
            </a:endParaRPr>
          </a:p>
          <a:p>
            <a:r>
              <a:rPr lang="zh-CN" altLang="en-US" sz="3400" dirty="0" smtClean="0">
                <a:latin typeface="黑体" panose="02010609060101010101" pitchFamily="49" charset="-122"/>
                <a:ea typeface="黑体" panose="02010609060101010101" pitchFamily="49" charset="-122"/>
              </a:rPr>
              <a:t>构建用户体验更好的可视化系统</a:t>
            </a:r>
            <a:endParaRPr lang="en-US" altLang="zh-CN" sz="3400" dirty="0" smtClean="0">
              <a:latin typeface="黑体" panose="02010609060101010101" pitchFamily="49" charset="-122"/>
              <a:ea typeface="黑体" panose="02010609060101010101" pitchFamily="49" charset="-122"/>
            </a:endParaRPr>
          </a:p>
          <a:p>
            <a:r>
              <a:rPr lang="zh-CN" altLang="en-US" sz="3400" dirty="0" smtClean="0">
                <a:latin typeface="黑体" panose="02010609060101010101" pitchFamily="49" charset="-122"/>
                <a:ea typeface="黑体" panose="02010609060101010101" pitchFamily="49" charset="-122"/>
              </a:rPr>
              <a:t>集众多协议之长，为高精准时空网络坐标系统定制协议和标准</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idx="4294967295"/>
          </p:nvPr>
        </p:nvSpPr>
        <p:spPr bwMode="auto">
          <a:xfrm>
            <a:off x="457200" y="533400"/>
            <a:ext cx="8229600" cy="8842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effectLst>
                  <a:outerShdw blurRad="38100" dist="38100" dir="2700000" algn="tl">
                    <a:srgbClr val="C0C0C0"/>
                  </a:outerShdw>
                </a:effectLst>
                <a:latin typeface="黑体" panose="02010609060101010101" pitchFamily="49" charset="-122"/>
                <a:ea typeface="黑体" panose="02010609060101010101" pitchFamily="49" charset="-122"/>
              </a:rPr>
              <a:t>研究背景（</a:t>
            </a:r>
            <a:r>
              <a:rPr lang="en-US" altLang="zh-CN" dirty="0" smtClean="0">
                <a:effectLst>
                  <a:outerShdw blurRad="38100" dist="38100" dir="2700000" algn="tl">
                    <a:srgbClr val="C0C0C0"/>
                  </a:outerShdw>
                </a:effectLst>
                <a:latin typeface="黑体" panose="02010609060101010101" pitchFamily="49" charset="-122"/>
                <a:ea typeface="黑体" panose="02010609060101010101" pitchFamily="49" charset="-122"/>
              </a:rPr>
              <a:t>2/2</a:t>
            </a:r>
            <a:r>
              <a:rPr lang="zh-CN" altLang="en-US" dirty="0" smtClean="0">
                <a:effectLst>
                  <a:outerShdw blurRad="38100" dist="38100" dir="2700000" algn="tl">
                    <a:srgbClr val="C0C0C0"/>
                  </a:outerShdw>
                </a:effectLst>
                <a:latin typeface="黑体" panose="02010609060101010101" pitchFamily="49" charset="-122"/>
                <a:ea typeface="黑体" panose="02010609060101010101" pitchFamily="49" charset="-122"/>
              </a:rPr>
              <a:t>）</a:t>
            </a:r>
          </a:p>
        </p:txBody>
      </p:sp>
      <p:sp>
        <p:nvSpPr>
          <p:cNvPr id="52227" name="内容占位符 20"/>
          <p:cNvSpPr>
            <a:spLocks noGrp="1"/>
          </p:cNvSpPr>
          <p:nvPr>
            <p:ph idx="4294967295"/>
          </p:nvPr>
        </p:nvSpPr>
        <p:spPr bwMode="auto">
          <a:xfrm>
            <a:off x="457200" y="1600200"/>
            <a:ext cx="8229600" cy="45259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zh-CN" altLang="en-US" sz="3400" dirty="0" smtClean="0">
                <a:latin typeface="微软雅黑" panose="020B0503020204020204" pitchFamily="34" charset="-122"/>
                <a:ea typeface="微软雅黑" panose="020B0503020204020204" pitchFamily="34" charset="-122"/>
              </a:rPr>
              <a:t>网络空间中构建时空网络坐标系</a:t>
            </a:r>
          </a:p>
          <a:p>
            <a:pPr marL="742950" lvl="1" indent="-285750" eaLnBrk="1" hangingPunct="1">
              <a:lnSpc>
                <a:spcPct val="90000"/>
              </a:lnSpc>
            </a:pPr>
            <a:r>
              <a:rPr lang="zh-CN" altLang="zh-CN" dirty="0" smtClean="0">
                <a:latin typeface="微软雅黑" panose="020B0503020204020204" pitchFamily="34" charset="-122"/>
                <a:ea typeface="微软雅黑" panose="020B0503020204020204" pitchFamily="34" charset="-122"/>
              </a:rPr>
              <a:t>在网络空间中建立空间基准，就是借助地理空间位置信息建立网络坐标系统。网络坐标系统研究是互联网领域中与地理位置有关的热点问题，但在移动互联网领域则刚刚开始。</a:t>
            </a:r>
            <a:endParaRPr lang="en-US" altLang="zh-CN" dirty="0" smtClean="0">
              <a:latin typeface="微软雅黑" panose="020B0503020204020204" pitchFamily="34" charset="-122"/>
              <a:ea typeface="微软雅黑" panose="020B0503020204020204" pitchFamily="34" charset="-122"/>
            </a:endParaRPr>
          </a:p>
          <a:p>
            <a:pPr eaLnBrk="1" hangingPunct="1">
              <a:lnSpc>
                <a:spcPct val="90000"/>
              </a:lnSpc>
            </a:pPr>
            <a:r>
              <a:rPr lang="zh-CN" altLang="en-US" sz="3200" dirty="0" smtClean="0">
                <a:latin typeface="微软雅黑" panose="020B0503020204020204" pitchFamily="34" charset="-122"/>
                <a:ea typeface="微软雅黑" panose="020B0503020204020204" pitchFamily="34" charset="-122"/>
              </a:rPr>
              <a:t>网络空间中信息的定位和追踪</a:t>
            </a:r>
            <a:endParaRPr lang="en-US" altLang="zh-CN" sz="3200" dirty="0" smtClean="0">
              <a:latin typeface="微软雅黑" panose="020B0503020204020204" pitchFamily="34" charset="-122"/>
              <a:ea typeface="微软雅黑" panose="020B0503020204020204" pitchFamily="34" charset="-122"/>
            </a:endParaRPr>
          </a:p>
          <a:p>
            <a:pPr lvl="1" eaLnBrk="1" hangingPunct="1">
              <a:lnSpc>
                <a:spcPct val="90000"/>
              </a:lnSpc>
            </a:pPr>
            <a:r>
              <a:rPr lang="zh-CN" altLang="zh-CN" dirty="0" smtClean="0">
                <a:latin typeface="微软雅黑" panose="020B0503020204020204" pitchFamily="34" charset="-122"/>
                <a:ea typeface="微软雅黑" panose="020B0503020204020204" pitchFamily="34" charset="-122"/>
              </a:rPr>
              <a:t>网络</a:t>
            </a:r>
            <a:r>
              <a:rPr lang="zh-CN" altLang="zh-CN" dirty="0">
                <a:latin typeface="微软雅黑" panose="020B0503020204020204" pitchFamily="34" charset="-122"/>
                <a:ea typeface="微软雅黑" panose="020B0503020204020204" pitchFamily="34" charset="-122"/>
              </a:rPr>
              <a:t>空间中构建时空基准后，网络信息即可用对应的时空信息所标识</a:t>
            </a:r>
            <a:r>
              <a:rPr lang="zh-CN"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就可以对网络中的信息进行定位和追踪，现有理论和技术不能很好地满足实际需求，如何利用更加丰富的时空信息来优化网络路由效率成为一个重要研究方向。</a:t>
            </a:r>
            <a:endParaRPr lang="zh-CN" altLang="en-US" sz="2400" dirty="0" smtClean="0">
              <a:latin typeface="微软雅黑" panose="020B0503020204020204" pitchFamily="34" charset="-122"/>
              <a:ea typeface="微软雅黑" panose="020B0503020204020204" pitchFamily="34" charset="-122"/>
            </a:endParaRPr>
          </a:p>
        </p:txBody>
      </p:sp>
      <p:sp>
        <p:nvSpPr>
          <p:cNvPr id="52228" name="页脚占位符 4"/>
          <p:cNvSpPr txBox="1">
            <a:spLocks noGrp="1"/>
          </p:cNvSpPr>
          <p:nvPr/>
        </p:nvSpPr>
        <p:spPr bwMode="auto">
          <a:xfrm>
            <a:off x="2514600" y="6245225"/>
            <a:ext cx="3505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Verdana" panose="020B0604030504040204" pitchFamily="34" charset="0"/>
                <a:ea typeface="宋体" panose="02010600030101010101" pitchFamily="2" charset="-122"/>
              </a:defRPr>
            </a:lvl1pPr>
            <a:lvl2pPr marL="742950" indent="-285750" eaLnBrk="0" hangingPunct="0">
              <a:defRPr sz="2400">
                <a:solidFill>
                  <a:schemeClr val="tx1"/>
                </a:solidFill>
                <a:latin typeface="Verdana" panose="020B0604030504040204" pitchFamily="34" charset="0"/>
                <a:ea typeface="宋体" panose="02010600030101010101" pitchFamily="2" charset="-122"/>
              </a:defRPr>
            </a:lvl2pPr>
            <a:lvl3pPr marL="1143000" indent="-228600" eaLnBrk="0" hangingPunct="0">
              <a:defRPr sz="2400">
                <a:solidFill>
                  <a:schemeClr val="tx1"/>
                </a:solidFill>
                <a:latin typeface="Verdana" panose="020B0604030504040204" pitchFamily="34" charset="0"/>
                <a:ea typeface="宋体" panose="02010600030101010101" pitchFamily="2" charset="-122"/>
              </a:defRPr>
            </a:lvl3pPr>
            <a:lvl4pPr marL="1600200" indent="-228600" eaLnBrk="0" hangingPunct="0">
              <a:defRPr sz="2400">
                <a:solidFill>
                  <a:schemeClr val="tx1"/>
                </a:solidFill>
                <a:latin typeface="Verdana" panose="020B0604030504040204" pitchFamily="34" charset="0"/>
                <a:ea typeface="宋体" panose="02010600030101010101" pitchFamily="2" charset="-122"/>
              </a:defRPr>
            </a:lvl4pPr>
            <a:lvl5pPr marL="2057400" indent="-228600" eaLnBrk="0" hangingPunct="0">
              <a:defRPr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9pPr>
          </a:lstStyle>
          <a:p>
            <a:pPr algn="ctr" eaLnBrk="1" hangingPunct="1"/>
            <a:r>
              <a:rPr lang="zh-CN" altLang="en-US" sz="1600" dirty="0">
                <a:ea typeface="华文行楷" panose="02010800040101010101" pitchFamily="2" charset="-122"/>
              </a:rPr>
              <a:t>武汉</a:t>
            </a:r>
            <a:r>
              <a:rPr lang="zh-CN" altLang="en-US" sz="1600" dirty="0" smtClean="0">
                <a:ea typeface="华文行楷" panose="02010800040101010101" pitchFamily="2" charset="-122"/>
              </a:rPr>
              <a:t>大学计算机学院</a:t>
            </a:r>
            <a:endParaRPr lang="zh-CN" altLang="en-US" sz="1600" dirty="0">
              <a:ea typeface="华文行楷" panose="02010800040101010101" pitchFamily="2"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mtClean="0">
                <a:latin typeface="黑体" panose="02010609060101010101" pitchFamily="49" charset="-122"/>
                <a:ea typeface="黑体" panose="02010609060101010101" pitchFamily="49" charset="-122"/>
              </a:rPr>
              <a:t>参加的科研项目与发表论文</a:t>
            </a:r>
          </a:p>
        </p:txBody>
      </p:sp>
      <p:sp>
        <p:nvSpPr>
          <p:cNvPr id="22531" name="内容占位符 2"/>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smtClean="0">
                <a:latin typeface="黑体" panose="02010609060101010101" pitchFamily="49" charset="-122"/>
                <a:ea typeface="黑体" panose="02010609060101010101" pitchFamily="49" charset="-122"/>
              </a:rPr>
              <a:t>在读期间参加的科研项目</a:t>
            </a:r>
            <a:endParaRPr lang="en-US" altLang="zh-CN" dirty="0" smtClean="0">
              <a:latin typeface="黑体" panose="02010609060101010101" pitchFamily="49" charset="-122"/>
              <a:ea typeface="黑体" panose="02010609060101010101" pitchFamily="49" charset="-122"/>
            </a:endParaRPr>
          </a:p>
          <a:p>
            <a:pPr lvl="1" algn="just"/>
            <a:r>
              <a:rPr lang="zh-CN" altLang="en-US" sz="2000" dirty="0" smtClean="0">
                <a:latin typeface="Verdana" panose="020B0604030504040204" pitchFamily="34" charset="0"/>
                <a:ea typeface="宋体" panose="02010600030101010101" pitchFamily="2" charset="-122"/>
              </a:rPr>
              <a:t>国家</a:t>
            </a:r>
            <a:r>
              <a:rPr lang="zh-CN" altLang="en-US" sz="2000" dirty="0">
                <a:latin typeface="Verdana" panose="020B0604030504040204" pitchFamily="34" charset="0"/>
                <a:ea typeface="宋体" panose="02010600030101010101" pitchFamily="2" charset="-122"/>
              </a:rPr>
              <a:t>重点研发计划，网络大数据的数据保护与隐私保护，</a:t>
            </a:r>
            <a:r>
              <a:rPr lang="en-US" altLang="zh-CN" sz="2000" dirty="0">
                <a:latin typeface="Verdana" panose="020B0604030504040204" pitchFamily="34" charset="0"/>
                <a:ea typeface="宋体" panose="02010600030101010101" pitchFamily="2" charset="-122"/>
              </a:rPr>
              <a:t> 2016YFB0800401</a:t>
            </a:r>
            <a:r>
              <a:rPr lang="zh-CN" altLang="en-US" sz="2000" dirty="0">
                <a:latin typeface="Verdana" panose="020B0604030504040204" pitchFamily="34" charset="0"/>
                <a:ea typeface="宋体" panose="02010600030101010101" pitchFamily="2" charset="-122"/>
              </a:rPr>
              <a:t>，</a:t>
            </a:r>
            <a:r>
              <a:rPr lang="en-US" altLang="zh-CN" sz="2000" dirty="0">
                <a:latin typeface="Verdana" panose="020B0604030504040204" pitchFamily="34" charset="0"/>
                <a:ea typeface="宋体" panose="02010600030101010101" pitchFamily="2" charset="-122"/>
              </a:rPr>
              <a:t>2016-2018</a:t>
            </a:r>
          </a:p>
          <a:p>
            <a:pPr lvl="1" algn="just"/>
            <a:r>
              <a:rPr lang="zh-CN" altLang="en-US" sz="2000" dirty="0" smtClean="0">
                <a:latin typeface="Verdana" panose="020B0604030504040204" pitchFamily="34" charset="0"/>
                <a:ea typeface="宋体" panose="02010600030101010101" pitchFamily="2" charset="-122"/>
              </a:rPr>
              <a:t>国家</a:t>
            </a:r>
            <a:r>
              <a:rPr lang="zh-CN" altLang="en-US" sz="2000" dirty="0">
                <a:latin typeface="Verdana" panose="020B0604030504040204" pitchFamily="34" charset="0"/>
                <a:ea typeface="宋体" panose="02010600030101010101" pitchFamily="2" charset="-122"/>
              </a:rPr>
              <a:t>重点研发计划</a:t>
            </a:r>
            <a:r>
              <a:rPr lang="en-US" altLang="zh-CN" sz="2000" dirty="0" smtClean="0">
                <a:latin typeface="Verdana" panose="020B0604030504040204" pitchFamily="34" charset="0"/>
                <a:ea typeface="宋体" panose="02010600030101010101" pitchFamily="2" charset="-122"/>
              </a:rPr>
              <a:t>,</a:t>
            </a:r>
            <a:r>
              <a:rPr lang="zh-CN" altLang="en-US" sz="2000" dirty="0" smtClean="0">
                <a:latin typeface="Verdana" panose="020B0604030504040204" pitchFamily="34" charset="0"/>
                <a:ea typeface="宋体" panose="02010600030101010101" pitchFamily="2" charset="-122"/>
              </a:rPr>
              <a:t>，跨</a:t>
            </a:r>
            <a:r>
              <a:rPr lang="zh-CN" altLang="en-US" sz="2000" dirty="0">
                <a:latin typeface="Verdana" panose="020B0604030504040204" pitchFamily="34" charset="0"/>
                <a:ea typeface="宋体" panose="02010600030101010101" pitchFamily="2" charset="-122"/>
              </a:rPr>
              <a:t>界服务融合理论与关键</a:t>
            </a:r>
            <a:r>
              <a:rPr lang="zh-CN" altLang="en-US" sz="2000" dirty="0" smtClean="0">
                <a:latin typeface="Verdana" panose="020B0604030504040204" pitchFamily="34" charset="0"/>
                <a:ea typeface="宋体" panose="02010600030101010101" pitchFamily="2" charset="-122"/>
              </a:rPr>
              <a:t>技术</a:t>
            </a:r>
            <a:r>
              <a:rPr lang="zh-CN" altLang="en-US" sz="2000" dirty="0">
                <a:latin typeface="Verdana" panose="020B0604030504040204" pitchFamily="34" charset="0"/>
                <a:ea typeface="宋体" panose="02010600030101010101" pitchFamily="2" charset="-122"/>
              </a:rPr>
              <a:t>，</a:t>
            </a:r>
            <a:r>
              <a:rPr lang="en-US" altLang="zh-CN" sz="2000" dirty="0" smtClean="0">
                <a:latin typeface="Verdana" panose="020B0604030504040204" pitchFamily="34" charset="0"/>
                <a:ea typeface="宋体" panose="02010600030101010101" pitchFamily="2" charset="-122"/>
              </a:rPr>
              <a:t> 2017YFB1400602</a:t>
            </a:r>
            <a:r>
              <a:rPr lang="zh-CN" altLang="en-US" sz="2000" dirty="0" smtClean="0">
                <a:latin typeface="Verdana" panose="020B0604030504040204" pitchFamily="34" charset="0"/>
                <a:ea typeface="宋体" panose="02010600030101010101" pitchFamily="2" charset="-122"/>
              </a:rPr>
              <a:t>，</a:t>
            </a:r>
            <a:r>
              <a:rPr lang="en-US" altLang="zh-CN" sz="2000" dirty="0" smtClean="0">
                <a:latin typeface="Verdana" panose="020B0604030504040204" pitchFamily="34" charset="0"/>
                <a:ea typeface="宋体" panose="02010600030101010101" pitchFamily="2" charset="-122"/>
              </a:rPr>
              <a:t>2017-2018</a:t>
            </a:r>
            <a:endParaRPr lang="en-US" altLang="zh-CN" sz="2000" dirty="0">
              <a:latin typeface="Verdana" panose="020B0604030504040204" pitchFamily="34" charset="0"/>
              <a:ea typeface="宋体" panose="02010600030101010101" pitchFamily="2" charset="-122"/>
            </a:endParaRPr>
          </a:p>
          <a:p>
            <a:pPr algn="just"/>
            <a:r>
              <a:rPr lang="zh-CN" altLang="en-US" dirty="0" smtClean="0">
                <a:latin typeface="黑体" panose="02010609060101010101" pitchFamily="49" charset="-122"/>
                <a:ea typeface="黑体" panose="02010609060101010101" pitchFamily="49" charset="-122"/>
              </a:rPr>
              <a:t>发表论文</a:t>
            </a:r>
            <a:endParaRPr lang="en-US" altLang="zh-CN" dirty="0" smtClean="0">
              <a:latin typeface="黑体" panose="02010609060101010101" pitchFamily="49" charset="-122"/>
              <a:ea typeface="黑体" panose="02010609060101010101" pitchFamily="49" charset="-122"/>
            </a:endParaRPr>
          </a:p>
          <a:p>
            <a:pPr lvl="1" algn="just">
              <a:lnSpc>
                <a:spcPct val="90000"/>
              </a:lnSpc>
            </a:pPr>
            <a:r>
              <a:rPr lang="zh-CN" altLang="en-US" sz="2000" b="1" dirty="0" smtClean="0">
                <a:latin typeface="Verdana" panose="020B0604030504040204" pitchFamily="34" charset="0"/>
                <a:ea typeface="宋体" panose="02010600030101010101" pitchFamily="2" charset="-122"/>
              </a:rPr>
              <a:t>赵玉琦</a:t>
            </a:r>
            <a:r>
              <a:rPr lang="zh-CN" altLang="en-US" sz="2000" dirty="0">
                <a:latin typeface="Verdana" panose="020B0604030504040204" pitchFamily="34" charset="0"/>
                <a:ea typeface="宋体" panose="02010600030101010101" pitchFamily="2" charset="-122"/>
              </a:rPr>
              <a:t>，李兵，熊燚铭，刘晖，</a:t>
            </a:r>
            <a:r>
              <a:rPr lang="zh-CN" altLang="en-US" sz="2000" dirty="0" smtClean="0">
                <a:latin typeface="Verdana" panose="020B0604030504040204" pitchFamily="34" charset="0"/>
                <a:ea typeface="宋体" panose="02010600030101010101" pitchFamily="2" charset="-122"/>
              </a:rPr>
              <a:t>王静等</a:t>
            </a:r>
            <a:r>
              <a:rPr lang="zh-CN" altLang="en-US" sz="2000" dirty="0">
                <a:latin typeface="Verdana" panose="020B0604030504040204" pitchFamily="34" charset="0"/>
                <a:ea typeface="宋体" panose="02010600030101010101" pitchFamily="2" charset="-122"/>
              </a:rPr>
              <a:t>，基于 </a:t>
            </a:r>
            <a:r>
              <a:rPr lang="en-US" altLang="zh-CN" sz="2000" dirty="0">
                <a:latin typeface="Verdana" panose="020B0604030504040204" pitchFamily="34" charset="0"/>
                <a:ea typeface="宋体" panose="02010600030101010101" pitchFamily="2" charset="-122"/>
              </a:rPr>
              <a:t>IP </a:t>
            </a:r>
            <a:r>
              <a:rPr lang="zh-CN" altLang="en-US" sz="2000" dirty="0">
                <a:latin typeface="Verdana" panose="020B0604030504040204" pitchFamily="34" charset="0"/>
                <a:ea typeface="宋体" panose="02010600030101010101" pitchFamily="2" charset="-122"/>
              </a:rPr>
              <a:t>坐标系统的 </a:t>
            </a:r>
            <a:r>
              <a:rPr lang="en-US" altLang="zh-CN" sz="2000" dirty="0" err="1">
                <a:latin typeface="Verdana" panose="020B0604030504040204" pitchFamily="34" charset="0"/>
                <a:ea typeface="宋体" panose="02010600030101010101" pitchFamily="2" charset="-122"/>
              </a:rPr>
              <a:t>QoS</a:t>
            </a:r>
            <a:r>
              <a:rPr lang="en-US" altLang="zh-CN" sz="2000" dirty="0">
                <a:latin typeface="Verdana" panose="020B0604030504040204" pitchFamily="34" charset="0"/>
                <a:ea typeface="宋体" panose="02010600030101010101" pitchFamily="2" charset="-122"/>
              </a:rPr>
              <a:t> </a:t>
            </a:r>
            <a:r>
              <a:rPr lang="zh-CN" altLang="en-US" sz="2000" dirty="0">
                <a:latin typeface="Verdana" panose="020B0604030504040204" pitchFamily="34" charset="0"/>
                <a:ea typeface="宋体" panose="02010600030101010101" pitchFamily="2" charset="-122"/>
              </a:rPr>
              <a:t>优化方法，小型微型计算机</a:t>
            </a:r>
            <a:r>
              <a:rPr lang="zh-CN" altLang="en-US" sz="2000" dirty="0" smtClean="0">
                <a:latin typeface="Verdana" panose="020B0604030504040204" pitchFamily="34" charset="0"/>
                <a:ea typeface="宋体" panose="02010600030101010101" pitchFamily="2" charset="-122"/>
              </a:rPr>
              <a:t>系统</a:t>
            </a:r>
            <a:endParaRPr lang="zh-CN" altLang="en-US" sz="2000" dirty="0">
              <a:latin typeface="Verdana" panose="020B0604030504040204" pitchFamily="34" charset="0"/>
              <a:ea typeface="宋体" panose="02010600030101010101" pitchFamily="2" charset="-122"/>
            </a:endParaRPr>
          </a:p>
          <a:p>
            <a:pPr lvl="1" algn="just">
              <a:lnSpc>
                <a:spcPct val="90000"/>
              </a:lnSpc>
            </a:pPr>
            <a:r>
              <a:rPr lang="en-US" altLang="zh-CN" sz="2000" dirty="0" smtClean="0">
                <a:latin typeface="Verdana" panose="020B0604030504040204" pitchFamily="34" charset="0"/>
                <a:ea typeface="宋体" panose="02010600030101010101" pitchFamily="2" charset="-122"/>
              </a:rPr>
              <a:t>Cheng </a:t>
            </a:r>
            <a:r>
              <a:rPr lang="en-US" altLang="zh-CN" sz="2000" dirty="0">
                <a:latin typeface="Verdana" panose="020B0604030504040204" pitchFamily="34" charset="0"/>
                <a:ea typeface="宋体" panose="02010600030101010101" pitchFamily="2" charset="-122"/>
              </a:rPr>
              <a:t>C, Li B, Li Z Y, </a:t>
            </a:r>
            <a:r>
              <a:rPr lang="en-US" altLang="zh-CN" sz="2000" b="1" dirty="0">
                <a:latin typeface="Verdana" panose="020B0604030504040204" pitchFamily="34" charset="0"/>
                <a:ea typeface="宋体" panose="02010600030101010101" pitchFamily="2" charset="-122"/>
              </a:rPr>
              <a:t>Zhao YQ(</a:t>
            </a:r>
            <a:r>
              <a:rPr lang="zh-CN" altLang="en-US" sz="2000" b="1" dirty="0">
                <a:latin typeface="Verdana" panose="020B0604030504040204" pitchFamily="34" charset="0"/>
                <a:ea typeface="宋体" panose="02010600030101010101" pitchFamily="2" charset="-122"/>
              </a:rPr>
              <a:t>赵玉琦</a:t>
            </a:r>
            <a:r>
              <a:rPr lang="en-US" altLang="zh-CN" sz="2000" b="1" dirty="0">
                <a:latin typeface="Verdana" panose="020B0604030504040204" pitchFamily="34" charset="0"/>
                <a:ea typeface="宋体" panose="02010600030101010101" pitchFamily="2" charset="-122"/>
              </a:rPr>
              <a:t>) </a:t>
            </a:r>
            <a:r>
              <a:rPr lang="en-US" altLang="zh-CN" sz="2000" dirty="0">
                <a:latin typeface="Verdana" panose="020B0604030504040204" pitchFamily="34" charset="0"/>
                <a:ea typeface="宋体" panose="02010600030101010101" pitchFamily="2" charset="-122"/>
              </a:rPr>
              <a:t>et al. Developer Role Evolution in Open Source Software Ecosystem: An Explanatory Study on GNOME[J]. </a:t>
            </a:r>
            <a:r>
              <a:rPr lang="zh-CN" altLang="en-US" sz="2000" dirty="0">
                <a:latin typeface="Verdana" panose="020B0604030504040204" pitchFamily="34" charset="0"/>
                <a:ea typeface="宋体" panose="02010600030101010101" pitchFamily="2" charset="-122"/>
              </a:rPr>
              <a:t>计算机科学技术学报</a:t>
            </a:r>
            <a:r>
              <a:rPr lang="en-US" altLang="zh-CN" sz="2000" dirty="0">
                <a:latin typeface="Verdana" panose="020B0604030504040204" pitchFamily="34" charset="0"/>
                <a:ea typeface="宋体" panose="02010600030101010101" pitchFamily="2" charset="-122"/>
              </a:rPr>
              <a:t>(</a:t>
            </a:r>
            <a:r>
              <a:rPr lang="zh-CN" altLang="en-US" sz="2000" dirty="0">
                <a:latin typeface="Verdana" panose="020B0604030504040204" pitchFamily="34" charset="0"/>
                <a:ea typeface="宋体" panose="02010600030101010101" pitchFamily="2" charset="-122"/>
              </a:rPr>
              <a:t>英文版</a:t>
            </a:r>
            <a:r>
              <a:rPr lang="en-US" altLang="zh-CN" sz="2000" dirty="0">
                <a:latin typeface="Verdana" panose="020B0604030504040204" pitchFamily="34" charset="0"/>
                <a:ea typeface="宋体" panose="02010600030101010101" pitchFamily="2" charset="-122"/>
              </a:rPr>
              <a:t>), 2017, 32(2):396-414.</a:t>
            </a:r>
          </a:p>
          <a:p>
            <a:pPr lvl="1" algn="just">
              <a:lnSpc>
                <a:spcPct val="90000"/>
              </a:lnSpc>
            </a:pPr>
            <a:r>
              <a:rPr lang="en-US" altLang="zh-CN" sz="2000" dirty="0" smtClean="0">
                <a:latin typeface="Verdana" panose="020B0604030504040204" pitchFamily="34" charset="0"/>
                <a:ea typeface="宋体" panose="02010600030101010101" pitchFamily="2" charset="-122"/>
              </a:rPr>
              <a:t>Ding </a:t>
            </a:r>
            <a:r>
              <a:rPr lang="en-US" altLang="zh-CN" sz="2000" dirty="0">
                <a:latin typeface="Verdana" panose="020B0604030504040204" pitchFamily="34" charset="0"/>
                <a:ea typeface="宋体" panose="02010600030101010101" pitchFamily="2" charset="-122"/>
              </a:rPr>
              <a:t>Y, Li B, </a:t>
            </a:r>
            <a:r>
              <a:rPr lang="en-US" altLang="zh-CN" sz="2000" b="1" dirty="0">
                <a:latin typeface="Verdana" panose="020B0604030504040204" pitchFamily="34" charset="0"/>
                <a:ea typeface="宋体" panose="02010600030101010101" pitchFamily="2" charset="-122"/>
              </a:rPr>
              <a:t>Zhao Y</a:t>
            </a:r>
            <a:r>
              <a:rPr lang="zh-CN" altLang="en-US" sz="2000" b="1" dirty="0">
                <a:latin typeface="Verdana" panose="020B0604030504040204" pitchFamily="34" charset="0"/>
                <a:ea typeface="宋体" panose="02010600030101010101" pitchFamily="2" charset="-122"/>
              </a:rPr>
              <a:t>（赵玉琦）</a:t>
            </a:r>
            <a:r>
              <a:rPr lang="en-US" altLang="zh-CN" sz="2000" dirty="0">
                <a:latin typeface="Verdana" panose="020B0604030504040204" pitchFamily="34" charset="0"/>
                <a:ea typeface="宋体" panose="02010600030101010101" pitchFamily="2" charset="-122"/>
              </a:rPr>
              <a:t>, et al. A Novel Approach to Extracting Posts Qualification from Internet[M]// Geo-Spatial Knowledge and Intelligence. 2017.</a:t>
            </a:r>
          </a:p>
        </p:txBody>
      </p:sp>
      <p:sp>
        <p:nvSpPr>
          <p:cNvPr id="22532"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Verdana" panose="020B0604030504040204" pitchFamily="34" charset="0"/>
                <a:ea typeface="宋体" panose="02010600030101010101" pitchFamily="2" charset="-122"/>
              </a:defRPr>
            </a:lvl1pPr>
            <a:lvl2pPr marL="742950" indent="-285750" eaLnBrk="0" hangingPunct="0">
              <a:defRPr sz="2400">
                <a:solidFill>
                  <a:schemeClr val="tx1"/>
                </a:solidFill>
                <a:latin typeface="Verdana" panose="020B0604030504040204" pitchFamily="34" charset="0"/>
                <a:ea typeface="宋体" panose="02010600030101010101" pitchFamily="2" charset="-122"/>
              </a:defRPr>
            </a:lvl2pPr>
            <a:lvl3pPr marL="1143000" indent="-228600" eaLnBrk="0" hangingPunct="0">
              <a:defRPr sz="2400">
                <a:solidFill>
                  <a:schemeClr val="tx1"/>
                </a:solidFill>
                <a:latin typeface="Verdana" panose="020B0604030504040204" pitchFamily="34" charset="0"/>
                <a:ea typeface="宋体" panose="02010600030101010101" pitchFamily="2" charset="-122"/>
              </a:defRPr>
            </a:lvl3pPr>
            <a:lvl4pPr marL="1600200" indent="-228600" eaLnBrk="0" hangingPunct="0">
              <a:defRPr sz="2400">
                <a:solidFill>
                  <a:schemeClr val="tx1"/>
                </a:solidFill>
                <a:latin typeface="Verdana" panose="020B0604030504040204" pitchFamily="34" charset="0"/>
                <a:ea typeface="宋体" panose="02010600030101010101" pitchFamily="2" charset="-122"/>
              </a:defRPr>
            </a:lvl4pPr>
            <a:lvl5pPr marL="2057400" indent="-228600" eaLnBrk="0" hangingPunct="0">
              <a:defRPr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9pPr>
          </a:lstStyle>
          <a:p>
            <a:pPr eaLnBrk="1" hangingPunct="1"/>
            <a:r>
              <a:rPr lang="zh-CN" altLang="en-US" sz="1600" dirty="0" smtClean="0">
                <a:ea typeface="华文行楷" panose="02010800040101010101" pitchFamily="2" charset="-122"/>
              </a:rPr>
              <a:t>武汉大学计算机学院</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mtClean="0">
                <a:latin typeface="黑体" panose="02010609060101010101" pitchFamily="49" charset="-122"/>
                <a:ea typeface="黑体" panose="02010609060101010101" pitchFamily="49" charset="-122"/>
              </a:rPr>
              <a:t>参加的科研项目与发表论文</a:t>
            </a:r>
          </a:p>
        </p:txBody>
      </p:sp>
      <p:sp>
        <p:nvSpPr>
          <p:cNvPr id="22531" name="内容占位符 2"/>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smtClean="0">
                <a:latin typeface="黑体" panose="02010609060101010101" pitchFamily="49" charset="-122"/>
                <a:ea typeface="黑体" panose="02010609060101010101" pitchFamily="49" charset="-122"/>
              </a:rPr>
              <a:t>在读期间获得奖励</a:t>
            </a:r>
            <a:endParaRPr lang="en-US" altLang="zh-CN" dirty="0" smtClean="0">
              <a:latin typeface="黑体" panose="02010609060101010101" pitchFamily="49" charset="-122"/>
              <a:ea typeface="黑体" panose="02010609060101010101" pitchFamily="49" charset="-122"/>
            </a:endParaRPr>
          </a:p>
          <a:p>
            <a:pPr lvl="1" algn="just"/>
            <a:r>
              <a:rPr lang="zh-CN" altLang="en-US" sz="2400" dirty="0" smtClean="0">
                <a:latin typeface="微软雅黑" panose="020B0503020204020204" pitchFamily="34" charset="-122"/>
                <a:ea typeface="微软雅黑" panose="020B0503020204020204" pitchFamily="34" charset="-122"/>
              </a:rPr>
              <a:t>武汉</a:t>
            </a:r>
            <a:r>
              <a:rPr lang="zh-CN" altLang="en-US" sz="2400" dirty="0">
                <a:latin typeface="微软雅黑" panose="020B0503020204020204" pitchFamily="34" charset="-122"/>
                <a:ea typeface="微软雅黑" panose="020B0503020204020204" pitchFamily="34" charset="-122"/>
              </a:rPr>
              <a:t>大学</a:t>
            </a:r>
            <a:r>
              <a:rPr lang="en-US" altLang="zh-CN" sz="2400" dirty="0">
                <a:latin typeface="微软雅黑" panose="020B0503020204020204" pitchFamily="34" charset="-122"/>
                <a:ea typeface="微软雅黑" panose="020B0503020204020204" pitchFamily="34" charset="-122"/>
              </a:rPr>
              <a:t>2014-2015 </a:t>
            </a:r>
            <a:r>
              <a:rPr lang="zh-CN" altLang="en-US" sz="2400" dirty="0">
                <a:latin typeface="微软雅黑" panose="020B0503020204020204" pitchFamily="34" charset="-122"/>
                <a:ea typeface="微软雅黑" panose="020B0503020204020204" pitchFamily="34" charset="-122"/>
              </a:rPr>
              <a:t>年度获得国家奖学金 </a:t>
            </a:r>
          </a:p>
          <a:p>
            <a:pPr lvl="1" algn="just"/>
            <a:r>
              <a:rPr lang="zh-CN" altLang="en-US" sz="2400" dirty="0" smtClean="0">
                <a:latin typeface="微软雅黑" panose="020B0503020204020204" pitchFamily="34" charset="-122"/>
                <a:ea typeface="微软雅黑" panose="020B0503020204020204" pitchFamily="34" charset="-122"/>
              </a:rPr>
              <a:t>武汉</a:t>
            </a:r>
            <a:r>
              <a:rPr lang="zh-CN" altLang="en-US" sz="2400" dirty="0">
                <a:latin typeface="微软雅黑" panose="020B0503020204020204" pitchFamily="34" charset="-122"/>
                <a:ea typeface="微软雅黑" panose="020B0503020204020204" pitchFamily="34" charset="-122"/>
              </a:rPr>
              <a:t>大学 </a:t>
            </a:r>
            <a:r>
              <a:rPr lang="en-US" altLang="zh-CN" sz="2400" dirty="0">
                <a:latin typeface="微软雅黑" panose="020B0503020204020204" pitchFamily="34" charset="-122"/>
                <a:ea typeface="微软雅黑" panose="020B0503020204020204" pitchFamily="34" charset="-122"/>
              </a:rPr>
              <a:t>2015 </a:t>
            </a:r>
            <a:r>
              <a:rPr lang="zh-CN" altLang="en-US" sz="2400" dirty="0">
                <a:latin typeface="微软雅黑" panose="020B0503020204020204" pitchFamily="34" charset="-122"/>
                <a:ea typeface="微软雅黑" panose="020B0503020204020204" pitchFamily="34" charset="-122"/>
              </a:rPr>
              <a:t>年度优秀共青团员 </a:t>
            </a:r>
          </a:p>
          <a:p>
            <a:pPr lvl="1" algn="just"/>
            <a:r>
              <a:rPr lang="zh-CN" altLang="en-US" sz="2400" dirty="0" smtClean="0">
                <a:latin typeface="微软雅黑" panose="020B0503020204020204" pitchFamily="34" charset="-122"/>
                <a:ea typeface="微软雅黑" panose="020B0503020204020204" pitchFamily="34" charset="-122"/>
              </a:rPr>
              <a:t>获得</a:t>
            </a:r>
            <a:r>
              <a:rPr lang="zh-CN" altLang="en-US" sz="2400" dirty="0">
                <a:latin typeface="微软雅黑" panose="020B0503020204020204" pitchFamily="34" charset="-122"/>
                <a:ea typeface="微软雅黑" panose="020B0503020204020204" pitchFamily="34" charset="-122"/>
              </a:rPr>
              <a:t>武汉大学 </a:t>
            </a:r>
            <a:r>
              <a:rPr lang="en-US" altLang="zh-CN" sz="2400" dirty="0">
                <a:latin typeface="微软雅黑" panose="020B0503020204020204" pitchFamily="34" charset="-122"/>
                <a:ea typeface="微软雅黑" panose="020B0503020204020204" pitchFamily="34" charset="-122"/>
              </a:rPr>
              <a:t>2015-2016 </a:t>
            </a:r>
            <a:r>
              <a:rPr lang="zh-CN" altLang="en-US" sz="2400" dirty="0">
                <a:latin typeface="微软雅黑" panose="020B0503020204020204" pitchFamily="34" charset="-122"/>
                <a:ea typeface="微软雅黑" panose="020B0503020204020204" pitchFamily="34" charset="-122"/>
              </a:rPr>
              <a:t>年度优秀研究生</a:t>
            </a:r>
            <a:r>
              <a:rPr lang="zh-CN" altLang="en-US" sz="2400" dirty="0" smtClean="0">
                <a:latin typeface="微软雅黑" panose="020B0503020204020204" pitchFamily="34" charset="-122"/>
                <a:ea typeface="微软雅黑" panose="020B0503020204020204" pitchFamily="34" charset="-122"/>
              </a:rPr>
              <a:t>标兵</a:t>
            </a:r>
            <a:endParaRPr lang="zh-CN" altLang="en-US" sz="2400" dirty="0">
              <a:latin typeface="微软雅黑" panose="020B0503020204020204" pitchFamily="34" charset="-122"/>
              <a:ea typeface="微软雅黑" panose="020B0503020204020204" pitchFamily="34" charset="-122"/>
            </a:endParaRPr>
          </a:p>
          <a:p>
            <a:pPr lvl="1" algn="just"/>
            <a:r>
              <a:rPr lang="zh-CN" altLang="en-US" sz="2400" dirty="0" smtClean="0">
                <a:latin typeface="微软雅黑" panose="020B0503020204020204" pitchFamily="34" charset="-122"/>
                <a:ea typeface="微软雅黑" panose="020B0503020204020204" pitchFamily="34" charset="-122"/>
              </a:rPr>
              <a:t>武汉</a:t>
            </a:r>
            <a:r>
              <a:rPr lang="zh-CN" altLang="en-US" sz="2400" dirty="0">
                <a:latin typeface="微软雅黑" panose="020B0503020204020204" pitchFamily="34" charset="-122"/>
                <a:ea typeface="微软雅黑" panose="020B0503020204020204" pitchFamily="34" charset="-122"/>
              </a:rPr>
              <a:t>大学 </a:t>
            </a:r>
            <a:r>
              <a:rPr lang="en-US" altLang="zh-CN" sz="2400" dirty="0">
                <a:latin typeface="微软雅黑" panose="020B0503020204020204" pitchFamily="34" charset="-122"/>
                <a:ea typeface="微软雅黑" panose="020B0503020204020204" pitchFamily="34" charset="-122"/>
              </a:rPr>
              <a:t>2016 </a:t>
            </a:r>
            <a:r>
              <a:rPr lang="zh-CN" altLang="en-US" sz="2400" dirty="0">
                <a:latin typeface="微软雅黑" panose="020B0503020204020204" pitchFamily="34" charset="-122"/>
                <a:ea typeface="微软雅黑" panose="020B0503020204020204" pitchFamily="34" charset="-122"/>
              </a:rPr>
              <a:t>年度优秀共产党员 </a:t>
            </a:r>
          </a:p>
          <a:p>
            <a:pPr lvl="1" algn="just"/>
            <a:r>
              <a:rPr lang="zh-CN" altLang="en-US" sz="2400" dirty="0" smtClean="0">
                <a:latin typeface="微软雅黑" panose="020B0503020204020204" pitchFamily="34" charset="-122"/>
                <a:ea typeface="微软雅黑" panose="020B0503020204020204" pitchFamily="34" charset="-122"/>
              </a:rPr>
              <a:t>武汉</a:t>
            </a:r>
            <a:r>
              <a:rPr lang="zh-CN" altLang="en-US" sz="2400" dirty="0">
                <a:latin typeface="微软雅黑" panose="020B0503020204020204" pitchFamily="34" charset="-122"/>
                <a:ea typeface="微软雅黑" panose="020B0503020204020204" pitchFamily="34" charset="-122"/>
              </a:rPr>
              <a:t>大学</a:t>
            </a:r>
            <a:r>
              <a:rPr lang="en-US" altLang="zh-CN" sz="2400" dirty="0">
                <a:latin typeface="微软雅黑" panose="020B0503020204020204" pitchFamily="34" charset="-122"/>
                <a:ea typeface="微软雅黑" panose="020B0503020204020204" pitchFamily="34" charset="-122"/>
              </a:rPr>
              <a:t>2016-2017</a:t>
            </a:r>
            <a:r>
              <a:rPr lang="zh-CN" altLang="en-US" sz="2400" dirty="0">
                <a:latin typeface="微软雅黑" panose="020B0503020204020204" pitchFamily="34" charset="-122"/>
                <a:ea typeface="微软雅黑" panose="020B0503020204020204" pitchFamily="34" charset="-122"/>
              </a:rPr>
              <a:t>年国家奖学金</a:t>
            </a:r>
          </a:p>
          <a:p>
            <a:pPr lvl="1" algn="just"/>
            <a:r>
              <a:rPr lang="zh-CN" altLang="en-US" sz="2400" dirty="0" smtClean="0">
                <a:latin typeface="微软雅黑" panose="020B0503020204020204" pitchFamily="34" charset="-122"/>
                <a:ea typeface="微软雅黑" panose="020B0503020204020204" pitchFamily="34" charset="-122"/>
              </a:rPr>
              <a:t>武汉</a:t>
            </a:r>
            <a:r>
              <a:rPr lang="zh-CN" altLang="en-US" sz="2400" dirty="0">
                <a:latin typeface="微软雅黑" panose="020B0503020204020204" pitchFamily="34" charset="-122"/>
                <a:ea typeface="微软雅黑" panose="020B0503020204020204" pitchFamily="34" charset="-122"/>
              </a:rPr>
              <a:t>大学</a:t>
            </a:r>
            <a:r>
              <a:rPr lang="en-US" altLang="zh-CN" sz="2400" dirty="0">
                <a:latin typeface="微软雅黑" panose="020B0503020204020204" pitchFamily="34" charset="-122"/>
                <a:ea typeface="微软雅黑" panose="020B0503020204020204" pitchFamily="34" charset="-122"/>
              </a:rPr>
              <a:t>2017</a:t>
            </a:r>
            <a:r>
              <a:rPr lang="zh-CN" altLang="en-US" sz="2400" dirty="0">
                <a:latin typeface="微软雅黑" panose="020B0503020204020204" pitchFamily="34" charset="-122"/>
                <a:ea typeface="微软雅黑" panose="020B0503020204020204" pitchFamily="34" charset="-122"/>
              </a:rPr>
              <a:t>年阮立平专项奖学金</a:t>
            </a:r>
          </a:p>
          <a:p>
            <a:pPr lvl="1" algn="just"/>
            <a:r>
              <a:rPr lang="zh-CN" altLang="en-US" sz="2400" dirty="0" smtClean="0">
                <a:latin typeface="微软雅黑" panose="020B0503020204020204" pitchFamily="34" charset="-122"/>
                <a:ea typeface="微软雅黑" panose="020B0503020204020204" pitchFamily="34" charset="-122"/>
              </a:rPr>
              <a:t>武汉</a:t>
            </a:r>
            <a:r>
              <a:rPr lang="zh-CN" altLang="en-US" sz="2400" dirty="0">
                <a:latin typeface="微软雅黑" panose="020B0503020204020204" pitchFamily="34" charset="-122"/>
                <a:ea typeface="微软雅黑" panose="020B0503020204020204" pitchFamily="34" charset="-122"/>
              </a:rPr>
              <a:t>大学 </a:t>
            </a:r>
            <a:r>
              <a:rPr lang="en-US" altLang="zh-CN" sz="2400" dirty="0">
                <a:latin typeface="微软雅黑" panose="020B0503020204020204" pitchFamily="34" charset="-122"/>
                <a:ea typeface="微软雅黑" panose="020B0503020204020204" pitchFamily="34" charset="-122"/>
              </a:rPr>
              <a:t>2017 </a:t>
            </a:r>
            <a:r>
              <a:rPr lang="zh-CN" altLang="en-US" sz="2400" dirty="0">
                <a:latin typeface="微软雅黑" panose="020B0503020204020204" pitchFamily="34" charset="-122"/>
                <a:ea typeface="微软雅黑" panose="020B0503020204020204" pitchFamily="34" charset="-122"/>
              </a:rPr>
              <a:t>年度华为</a:t>
            </a:r>
            <a:r>
              <a:rPr lang="zh-CN" altLang="en-US" sz="2400" dirty="0" smtClean="0">
                <a:latin typeface="微软雅黑" panose="020B0503020204020204" pitchFamily="34" charset="-122"/>
                <a:ea typeface="微软雅黑" panose="020B0503020204020204" pitchFamily="34" charset="-122"/>
              </a:rPr>
              <a:t>奖学金</a:t>
            </a:r>
            <a:endParaRPr lang="en-US" altLang="zh-CN" sz="2400" dirty="0">
              <a:latin typeface="微软雅黑" panose="020B0503020204020204" pitchFamily="34" charset="-122"/>
              <a:ea typeface="微软雅黑" panose="020B0503020204020204" pitchFamily="34" charset="-122"/>
            </a:endParaRPr>
          </a:p>
        </p:txBody>
      </p:sp>
      <p:sp>
        <p:nvSpPr>
          <p:cNvPr id="22532"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Verdana" panose="020B0604030504040204" pitchFamily="34" charset="0"/>
                <a:ea typeface="宋体" panose="02010600030101010101" pitchFamily="2" charset="-122"/>
              </a:defRPr>
            </a:lvl1pPr>
            <a:lvl2pPr marL="742950" indent="-285750" eaLnBrk="0" hangingPunct="0">
              <a:defRPr sz="2400">
                <a:solidFill>
                  <a:schemeClr val="tx1"/>
                </a:solidFill>
                <a:latin typeface="Verdana" panose="020B0604030504040204" pitchFamily="34" charset="0"/>
                <a:ea typeface="宋体" panose="02010600030101010101" pitchFamily="2" charset="-122"/>
              </a:defRPr>
            </a:lvl2pPr>
            <a:lvl3pPr marL="1143000" indent="-228600" eaLnBrk="0" hangingPunct="0">
              <a:defRPr sz="2400">
                <a:solidFill>
                  <a:schemeClr val="tx1"/>
                </a:solidFill>
                <a:latin typeface="Verdana" panose="020B0604030504040204" pitchFamily="34" charset="0"/>
                <a:ea typeface="宋体" panose="02010600030101010101" pitchFamily="2" charset="-122"/>
              </a:defRPr>
            </a:lvl3pPr>
            <a:lvl4pPr marL="1600200" indent="-228600" eaLnBrk="0" hangingPunct="0">
              <a:defRPr sz="2400">
                <a:solidFill>
                  <a:schemeClr val="tx1"/>
                </a:solidFill>
                <a:latin typeface="Verdana" panose="020B0604030504040204" pitchFamily="34" charset="0"/>
                <a:ea typeface="宋体" panose="02010600030101010101" pitchFamily="2" charset="-122"/>
              </a:defRPr>
            </a:lvl4pPr>
            <a:lvl5pPr marL="2057400" indent="-228600" eaLnBrk="0" hangingPunct="0">
              <a:defRPr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9pPr>
          </a:lstStyle>
          <a:p>
            <a:pPr eaLnBrk="1" hangingPunct="1"/>
            <a:r>
              <a:rPr lang="zh-CN" altLang="en-US" sz="1600" dirty="0" smtClean="0">
                <a:ea typeface="华文行楷" panose="02010800040101010101" pitchFamily="2" charset="-122"/>
              </a:rPr>
              <a:t>武汉大学计算机学院</a:t>
            </a:r>
          </a:p>
        </p:txBody>
      </p:sp>
    </p:spTree>
    <p:extLst>
      <p:ext uri="{BB962C8B-B14F-4D97-AF65-F5344CB8AC3E}">
        <p14:creationId xmlns:p14="http://schemas.microsoft.com/office/powerpoint/2010/main" val="343197577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页脚占位符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Verdana" panose="020B0604030504040204" pitchFamily="34" charset="0"/>
                <a:ea typeface="宋体" panose="02010600030101010101" pitchFamily="2" charset="-122"/>
              </a:defRPr>
            </a:lvl1pPr>
            <a:lvl2pPr marL="742950" indent="-285750" eaLnBrk="0" hangingPunct="0">
              <a:defRPr sz="2400">
                <a:solidFill>
                  <a:schemeClr val="tx1"/>
                </a:solidFill>
                <a:latin typeface="Verdana" panose="020B0604030504040204" pitchFamily="34" charset="0"/>
                <a:ea typeface="宋体" panose="02010600030101010101" pitchFamily="2" charset="-122"/>
              </a:defRPr>
            </a:lvl2pPr>
            <a:lvl3pPr marL="1143000" indent="-228600" eaLnBrk="0" hangingPunct="0">
              <a:defRPr sz="2400">
                <a:solidFill>
                  <a:schemeClr val="tx1"/>
                </a:solidFill>
                <a:latin typeface="Verdana" panose="020B0604030504040204" pitchFamily="34" charset="0"/>
                <a:ea typeface="宋体" panose="02010600030101010101" pitchFamily="2" charset="-122"/>
              </a:defRPr>
            </a:lvl3pPr>
            <a:lvl4pPr marL="1600200" indent="-228600" eaLnBrk="0" hangingPunct="0">
              <a:defRPr sz="2400">
                <a:solidFill>
                  <a:schemeClr val="tx1"/>
                </a:solidFill>
                <a:latin typeface="Verdana" panose="020B0604030504040204" pitchFamily="34" charset="0"/>
                <a:ea typeface="宋体" panose="02010600030101010101" pitchFamily="2" charset="-122"/>
              </a:defRPr>
            </a:lvl4pPr>
            <a:lvl5pPr marL="2057400" indent="-228600" eaLnBrk="0" hangingPunct="0">
              <a:defRPr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9pPr>
          </a:lstStyle>
          <a:p>
            <a:pPr eaLnBrk="1" hangingPunct="1"/>
            <a:r>
              <a:rPr lang="zh-CN" altLang="en-US" sz="1600" dirty="0" smtClean="0">
                <a:ea typeface="华文行楷" panose="02010800040101010101" pitchFamily="2" charset="-122"/>
              </a:rPr>
              <a:t>武汉大学计算机学院</a:t>
            </a:r>
          </a:p>
        </p:txBody>
      </p:sp>
      <p:sp>
        <p:nvSpPr>
          <p:cNvPr id="23555" name="Rectangle 3"/>
          <p:cNvSpPr>
            <a:spLocks noGrp="1" noChangeArrowheads="1"/>
          </p:cNvSpPr>
          <p:nvPr>
            <p:ph type="body" idx="1"/>
          </p:nvPr>
        </p:nvSpPr>
        <p:spPr bwMode="auto">
          <a:xfrm>
            <a:off x="3276600" y="2819400"/>
            <a:ext cx="32766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 typeface="Wingdings" panose="05000000000000000000" pitchFamily="2" charset="2"/>
              <a:buNone/>
            </a:pPr>
            <a:r>
              <a:rPr lang="zh-CN" altLang="en-US" sz="5400" smtClean="0">
                <a:latin typeface="黑体" panose="02010609060101010101" pitchFamily="49" charset="-122"/>
                <a:ea typeface="黑体" panose="02010609060101010101" pitchFamily="49" charset="-122"/>
              </a:rPr>
              <a:t>谢 谢！</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页脚占位符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Verdana" panose="020B0604030504040204" pitchFamily="34" charset="0"/>
                <a:ea typeface="宋体" panose="02010600030101010101" pitchFamily="2" charset="-122"/>
              </a:defRPr>
            </a:lvl1pPr>
            <a:lvl2pPr marL="742950" indent="-285750" eaLnBrk="0" hangingPunct="0">
              <a:defRPr sz="2400">
                <a:solidFill>
                  <a:schemeClr val="tx1"/>
                </a:solidFill>
                <a:latin typeface="Verdana" panose="020B0604030504040204" pitchFamily="34" charset="0"/>
                <a:ea typeface="宋体" panose="02010600030101010101" pitchFamily="2" charset="-122"/>
              </a:defRPr>
            </a:lvl2pPr>
            <a:lvl3pPr marL="1143000" indent="-228600" eaLnBrk="0" hangingPunct="0">
              <a:defRPr sz="2400">
                <a:solidFill>
                  <a:schemeClr val="tx1"/>
                </a:solidFill>
                <a:latin typeface="Verdana" panose="020B0604030504040204" pitchFamily="34" charset="0"/>
                <a:ea typeface="宋体" panose="02010600030101010101" pitchFamily="2" charset="-122"/>
              </a:defRPr>
            </a:lvl3pPr>
            <a:lvl4pPr marL="1600200" indent="-228600" eaLnBrk="0" hangingPunct="0">
              <a:defRPr sz="2400">
                <a:solidFill>
                  <a:schemeClr val="tx1"/>
                </a:solidFill>
                <a:latin typeface="Verdana" panose="020B0604030504040204" pitchFamily="34" charset="0"/>
                <a:ea typeface="宋体" panose="02010600030101010101" pitchFamily="2" charset="-122"/>
              </a:defRPr>
            </a:lvl4pPr>
            <a:lvl5pPr marL="2057400" indent="-228600" eaLnBrk="0" hangingPunct="0">
              <a:defRPr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9pPr>
          </a:lstStyle>
          <a:p>
            <a:pPr eaLnBrk="1" hangingPunct="1"/>
            <a:r>
              <a:rPr lang="zh-CN" altLang="en-US" sz="1600" dirty="0" smtClean="0">
                <a:ea typeface="华文行楷" panose="02010800040101010101" pitchFamily="2" charset="-122"/>
              </a:rPr>
              <a:t>武汉大学计算机学院</a:t>
            </a:r>
          </a:p>
        </p:txBody>
      </p:sp>
      <p:sp>
        <p:nvSpPr>
          <p:cNvPr id="14339" name="Rectangle 2"/>
          <p:cNvSpPr>
            <a:spLocks noGrp="1" noChangeArrowheads="1"/>
          </p:cNvSpPr>
          <p:nvPr>
            <p:ph type="title"/>
          </p:nvPr>
        </p:nvSpPr>
        <p:spPr bwMode="auto">
          <a:xfrm>
            <a:off x="457200" y="533400"/>
            <a:ext cx="8229600" cy="838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smtClean="0">
                <a:latin typeface="黑体" panose="02010609060101010101" pitchFamily="49" charset="-122"/>
                <a:ea typeface="黑体" panose="02010609060101010101" pitchFamily="49" charset="-122"/>
              </a:rPr>
              <a:t>项目背景</a:t>
            </a:r>
          </a:p>
        </p:txBody>
      </p:sp>
      <p:sp>
        <p:nvSpPr>
          <p:cNvPr id="14340" name="Rectangle 3"/>
          <p:cNvSpPr>
            <a:spLocks noGrp="1" noChangeArrowheads="1"/>
          </p:cNvSpPr>
          <p:nvPr>
            <p:ph type="body" idx="1"/>
          </p:nvPr>
        </p:nvSpPr>
        <p:spPr bwMode="auto">
          <a:xfrm>
            <a:off x="566738" y="1752600"/>
            <a:ext cx="8001000" cy="426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Font typeface="Wingdings" panose="05000000000000000000" pitchFamily="2" charset="2"/>
              <a:buChar char="p"/>
            </a:pPr>
            <a:r>
              <a:rPr lang="zh-CN" altLang="en-US" b="1" dirty="0" smtClean="0">
                <a:latin typeface="微软雅黑" panose="020B0503020204020204" pitchFamily="34" charset="-122"/>
                <a:ea typeface="微软雅黑" panose="020B0503020204020204" pitchFamily="34" charset="-122"/>
              </a:rPr>
              <a:t>面临科学挑战</a:t>
            </a:r>
            <a:endParaRPr lang="en-US" altLang="zh-CN" b="1" dirty="0" smtClean="0">
              <a:latin typeface="微软雅黑" panose="020B0503020204020204" pitchFamily="34" charset="-122"/>
              <a:ea typeface="微软雅黑" panose="020B0503020204020204" pitchFamily="34" charset="-122"/>
            </a:endParaRPr>
          </a:p>
          <a:p>
            <a:pPr lvl="1">
              <a:buFont typeface="Wingdings" panose="05000000000000000000" pitchFamily="2" charset="2"/>
              <a:buChar char="p"/>
            </a:pPr>
            <a:r>
              <a:rPr lang="zh-CN" altLang="en-US" b="1" dirty="0" smtClean="0">
                <a:solidFill>
                  <a:srgbClr val="FF0000"/>
                </a:solidFill>
                <a:latin typeface="微软雅黑" panose="020B0503020204020204" pitchFamily="34" charset="-122"/>
                <a:ea typeface="微软雅黑" panose="020B0503020204020204" pitchFamily="34" charset="-122"/>
              </a:rPr>
              <a:t>网络空间中精准时空体系的构建</a:t>
            </a:r>
            <a:endParaRPr lang="en-US" altLang="zh-CN" b="1" dirty="0" smtClean="0">
              <a:solidFill>
                <a:srgbClr val="FF0000"/>
              </a:solidFill>
              <a:latin typeface="微软雅黑" panose="020B0503020204020204" pitchFamily="34" charset="-122"/>
              <a:ea typeface="微软雅黑" panose="020B0503020204020204" pitchFamily="34" charset="-122"/>
            </a:endParaRPr>
          </a:p>
          <a:p>
            <a:pPr marL="471487" lvl="1" indent="0">
              <a:buNone/>
            </a:pPr>
            <a:endParaRPr lang="en-US" altLang="zh-CN" b="1" dirty="0" smtClean="0">
              <a:solidFill>
                <a:srgbClr val="FF0000"/>
              </a:solidFill>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国家重点研发计划      </a:t>
            </a:r>
            <a:r>
              <a:rPr lang="en-US" altLang="zh-CN" dirty="0">
                <a:latin typeface="微软雅黑" panose="020B0503020204020204" pitchFamily="34" charset="-122"/>
                <a:ea typeface="微软雅黑" panose="020B0503020204020204" pitchFamily="34" charset="-122"/>
              </a:rPr>
              <a:t>2016YFB0800401</a:t>
            </a:r>
            <a:endParaRPr lang="en-US" altLang="zh-CN" b="1" dirty="0">
              <a:latin typeface="微软雅黑" panose="020B0503020204020204" pitchFamily="34" charset="-122"/>
              <a:ea typeface="微软雅黑" panose="020B0503020204020204" pitchFamily="34" charset="-122"/>
            </a:endParaRPr>
          </a:p>
          <a:p>
            <a:pPr marL="0" indent="0">
              <a:buNone/>
            </a:pPr>
            <a:r>
              <a:rPr lang="en-US" altLang="zh-CN" b="1"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网络大数据的数据保护与隐私保护</a:t>
            </a:r>
            <a:endParaRPr lang="en-US" altLang="zh-CN" dirty="0">
              <a:latin typeface="微软雅黑" panose="020B0503020204020204" pitchFamily="34" charset="-122"/>
              <a:ea typeface="微软雅黑" panose="020B0503020204020204" pitchFamily="34" charset="-122"/>
            </a:endParaRPr>
          </a:p>
          <a:p>
            <a:pPr marL="0" indent="0">
              <a:buNone/>
            </a:pPr>
            <a:endParaRPr lang="en-US" altLang="zh-CN" b="1" dirty="0" smtClean="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526215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5"/>
          <p:cNvSpPr txBox="1">
            <a:spLocks noGrp="1"/>
          </p:cNvSpPr>
          <p:nvPr/>
        </p:nvSpPr>
        <p:spPr bwMode="auto">
          <a:xfrm>
            <a:off x="7956550" y="6597650"/>
            <a:ext cx="11874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Verdana" panose="020B0604030504040204" pitchFamily="34" charset="0"/>
                <a:ea typeface="宋体" panose="02010600030101010101" pitchFamily="2" charset="-122"/>
              </a:defRPr>
            </a:lvl1pPr>
            <a:lvl2pPr marL="742950" indent="-285750" eaLnBrk="0" hangingPunct="0">
              <a:defRPr sz="2400">
                <a:solidFill>
                  <a:schemeClr val="tx1"/>
                </a:solidFill>
                <a:latin typeface="Verdana" panose="020B0604030504040204" pitchFamily="34" charset="0"/>
                <a:ea typeface="宋体" panose="02010600030101010101" pitchFamily="2" charset="-122"/>
              </a:defRPr>
            </a:lvl2pPr>
            <a:lvl3pPr marL="1143000" indent="-228600" eaLnBrk="0" hangingPunct="0">
              <a:defRPr sz="2400">
                <a:solidFill>
                  <a:schemeClr val="tx1"/>
                </a:solidFill>
                <a:latin typeface="Verdana" panose="020B0604030504040204" pitchFamily="34" charset="0"/>
                <a:ea typeface="宋体" panose="02010600030101010101" pitchFamily="2" charset="-122"/>
              </a:defRPr>
            </a:lvl3pPr>
            <a:lvl4pPr marL="1600200" indent="-228600" eaLnBrk="0" hangingPunct="0">
              <a:defRPr sz="2400">
                <a:solidFill>
                  <a:schemeClr val="tx1"/>
                </a:solidFill>
                <a:latin typeface="Verdana" panose="020B0604030504040204" pitchFamily="34" charset="0"/>
                <a:ea typeface="宋体" panose="02010600030101010101" pitchFamily="2" charset="-122"/>
              </a:defRPr>
            </a:lvl4pPr>
            <a:lvl5pPr marL="2057400" indent="-228600" eaLnBrk="0" hangingPunct="0">
              <a:defRPr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9pPr>
          </a:lstStyle>
          <a:p>
            <a:pPr algn="r" eaLnBrk="1" hangingPunct="1"/>
            <a:fld id="{01E327FC-E94C-402E-9007-7F31B6F6C4AA}" type="slidenum">
              <a:rPr lang="en-US" altLang="zh-CN" sz="1400">
                <a:latin typeface="Arial Black" panose="020B0A04020102020204" pitchFamily="34" charset="0"/>
              </a:rPr>
              <a:pPr algn="r" eaLnBrk="1" hangingPunct="1"/>
              <a:t>6</a:t>
            </a:fld>
            <a:endParaRPr lang="en-US" altLang="zh-CN" sz="1400">
              <a:latin typeface="Arial Black" panose="020B0A04020102020204" pitchFamily="34" charset="0"/>
            </a:endParaRPr>
          </a:p>
        </p:txBody>
      </p:sp>
      <p:sp>
        <p:nvSpPr>
          <p:cNvPr id="393218" name="Rectangle 2"/>
          <p:cNvSpPr>
            <a:spLocks noGrp="1" noChangeArrowheads="1"/>
          </p:cNvSpPr>
          <p:nvPr>
            <p:ph type="title" idx="4294967295"/>
          </p:nvPr>
        </p:nvSpPr>
        <p:spPr bwMode="auto">
          <a:xfrm>
            <a:off x="457200" y="274638"/>
            <a:ext cx="8229600" cy="1143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eaLnBrk="1" hangingPunct="1"/>
            <a:r>
              <a:rPr lang="zh-CN" altLang="en-US" dirty="0" smtClean="0">
                <a:effectLst>
                  <a:outerShdw blurRad="38100" dist="38100" dir="2700000" algn="tl">
                    <a:srgbClr val="C0C0C0"/>
                  </a:outerShdw>
                </a:effectLst>
                <a:latin typeface="黑体" panose="02010609060101010101" pitchFamily="49" charset="-122"/>
                <a:ea typeface="黑体" panose="02010609060101010101" pitchFamily="49" charset="-122"/>
              </a:rPr>
              <a:t>相关工作（</a:t>
            </a:r>
            <a:r>
              <a:rPr lang="en-US" altLang="zh-CN" dirty="0" smtClean="0">
                <a:effectLst>
                  <a:outerShdw blurRad="38100" dist="38100" dir="2700000" algn="tl">
                    <a:srgbClr val="C0C0C0"/>
                  </a:outerShdw>
                </a:effectLst>
                <a:latin typeface="黑体" panose="02010609060101010101" pitchFamily="49" charset="-122"/>
                <a:ea typeface="黑体" panose="02010609060101010101" pitchFamily="49" charset="-122"/>
              </a:rPr>
              <a:t>1/3</a:t>
            </a:r>
            <a:r>
              <a:rPr lang="zh-CN" altLang="en-US" dirty="0" smtClean="0">
                <a:effectLst>
                  <a:outerShdw blurRad="38100" dist="38100" dir="2700000" algn="tl">
                    <a:srgbClr val="C0C0C0"/>
                  </a:outerShdw>
                </a:effectLst>
                <a:latin typeface="黑体" panose="02010609060101010101" pitchFamily="49" charset="-122"/>
                <a:ea typeface="黑体" panose="02010609060101010101" pitchFamily="49" charset="-122"/>
              </a:rPr>
              <a:t>）</a:t>
            </a:r>
          </a:p>
        </p:txBody>
      </p:sp>
      <p:sp>
        <p:nvSpPr>
          <p:cNvPr id="56324" name="Rectangle 4"/>
          <p:cNvSpPr>
            <a:spLocks noGrp="1" noChangeArrowheads="1"/>
          </p:cNvSpPr>
          <p:nvPr>
            <p:ph idx="4294967295"/>
          </p:nvPr>
        </p:nvSpPr>
        <p:spPr bwMode="auto">
          <a:xfrm>
            <a:off x="457200" y="1600200"/>
            <a:ext cx="8229600" cy="452596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zh-CN" b="1" dirty="0"/>
              <a:t>网络空间中的时间</a:t>
            </a:r>
            <a:r>
              <a:rPr lang="zh-CN" altLang="zh-CN" b="1" dirty="0" smtClean="0"/>
              <a:t>基准</a:t>
            </a:r>
            <a:endParaRPr lang="zh-CN" altLang="en-US" b="1" dirty="0" smtClean="0"/>
          </a:p>
          <a:p>
            <a:pPr lvl="1"/>
            <a:r>
              <a:rPr lang="zh-CN" altLang="zh-CN" sz="2400" dirty="0"/>
              <a:t>移动互联网中</a:t>
            </a:r>
            <a:r>
              <a:rPr lang="en-US" altLang="zh-CN" sz="2400" dirty="0"/>
              <a:t>FDD</a:t>
            </a:r>
            <a:r>
              <a:rPr lang="zh-CN" altLang="zh-CN" sz="2400" dirty="0"/>
              <a:t>无线系统（如</a:t>
            </a:r>
            <a:r>
              <a:rPr lang="en-US" altLang="zh-CN" sz="2400" dirty="0"/>
              <a:t>WCDMA</a:t>
            </a:r>
            <a:r>
              <a:rPr lang="zh-CN" altLang="zh-CN" sz="2400" dirty="0"/>
              <a:t>）仅需节点间的频率同步即</a:t>
            </a:r>
            <a:r>
              <a:rPr lang="zh-CN" altLang="zh-CN" sz="2400" dirty="0" smtClean="0"/>
              <a:t>可</a:t>
            </a:r>
            <a:endParaRPr lang="en-US" altLang="zh-CN" sz="2400" dirty="0" smtClean="0"/>
          </a:p>
          <a:p>
            <a:pPr lvl="1"/>
            <a:r>
              <a:rPr lang="zh-CN" altLang="zh-CN" sz="2400" dirty="0"/>
              <a:t>时间同步渗透到系统计算、网络和控制的各个</a:t>
            </a:r>
            <a:r>
              <a:rPr lang="zh-CN" altLang="zh-CN" sz="2400" dirty="0" smtClean="0"/>
              <a:t>层面</a:t>
            </a:r>
            <a:endParaRPr lang="en-US" altLang="zh-CN" sz="2400" dirty="0"/>
          </a:p>
          <a:p>
            <a:r>
              <a:rPr lang="zh-CN" altLang="zh-CN" b="1" dirty="0"/>
              <a:t>网络空间中的空间</a:t>
            </a:r>
            <a:r>
              <a:rPr lang="zh-CN" altLang="zh-CN" b="1" dirty="0" smtClean="0"/>
              <a:t>基准</a:t>
            </a:r>
            <a:endParaRPr lang="en-US" altLang="zh-CN" b="1" dirty="0" smtClean="0"/>
          </a:p>
          <a:p>
            <a:pPr lvl="1"/>
            <a:r>
              <a:rPr lang="en-US" altLang="zh-CN" dirty="0"/>
              <a:t>Michael </a:t>
            </a:r>
            <a:r>
              <a:rPr lang="zh-CN" altLang="zh-CN" dirty="0"/>
              <a:t>和</a:t>
            </a:r>
            <a:r>
              <a:rPr lang="en-US" altLang="zh-CN" dirty="0" err="1"/>
              <a:t>Karthik</a:t>
            </a:r>
            <a:r>
              <a:rPr lang="en-US" altLang="zh-CN" dirty="0"/>
              <a:t> </a:t>
            </a:r>
            <a:r>
              <a:rPr lang="zh-CN" altLang="zh-CN" dirty="0"/>
              <a:t>研究</a:t>
            </a:r>
            <a:r>
              <a:rPr lang="zh-CN" altLang="zh-CN" dirty="0" smtClean="0"/>
              <a:t>发现</a:t>
            </a:r>
            <a:r>
              <a:rPr lang="zh-CN" altLang="en-US" dirty="0" smtClean="0"/>
              <a:t>互联网主机网络距离和主机地理距离基本成正比关系</a:t>
            </a:r>
            <a:endParaRPr lang="en-US" altLang="zh-CN" dirty="0" smtClean="0"/>
          </a:p>
          <a:p>
            <a:pPr lvl="1"/>
            <a:r>
              <a:rPr lang="zh-CN" altLang="zh-CN" dirty="0"/>
              <a:t>在</a:t>
            </a:r>
            <a:r>
              <a:rPr lang="en-US" altLang="zh-CN" dirty="0"/>
              <a:t>Google CDN </a:t>
            </a:r>
            <a:r>
              <a:rPr lang="zh-CN" altLang="zh-CN" dirty="0"/>
              <a:t>中采用了基于欧氏距离的中心式网络坐标系统</a:t>
            </a:r>
            <a:r>
              <a:rPr lang="en-US" altLang="zh-CN" dirty="0"/>
              <a:t>GNP</a:t>
            </a:r>
            <a:endParaRPr lang="zh-CN" altLang="en-US" dirty="0"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5"/>
          <p:cNvSpPr txBox="1">
            <a:spLocks noGrp="1"/>
          </p:cNvSpPr>
          <p:nvPr/>
        </p:nvSpPr>
        <p:spPr bwMode="auto">
          <a:xfrm>
            <a:off x="7956550" y="6597650"/>
            <a:ext cx="11874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Verdana" panose="020B0604030504040204" pitchFamily="34" charset="0"/>
                <a:ea typeface="宋体" panose="02010600030101010101" pitchFamily="2" charset="-122"/>
              </a:defRPr>
            </a:lvl1pPr>
            <a:lvl2pPr marL="742950" indent="-285750" eaLnBrk="0" hangingPunct="0">
              <a:defRPr sz="2400">
                <a:solidFill>
                  <a:schemeClr val="tx1"/>
                </a:solidFill>
                <a:latin typeface="Verdana" panose="020B0604030504040204" pitchFamily="34" charset="0"/>
                <a:ea typeface="宋体" panose="02010600030101010101" pitchFamily="2" charset="-122"/>
              </a:defRPr>
            </a:lvl2pPr>
            <a:lvl3pPr marL="1143000" indent="-228600" eaLnBrk="0" hangingPunct="0">
              <a:defRPr sz="2400">
                <a:solidFill>
                  <a:schemeClr val="tx1"/>
                </a:solidFill>
                <a:latin typeface="Verdana" panose="020B0604030504040204" pitchFamily="34" charset="0"/>
                <a:ea typeface="宋体" panose="02010600030101010101" pitchFamily="2" charset="-122"/>
              </a:defRPr>
            </a:lvl3pPr>
            <a:lvl4pPr marL="1600200" indent="-228600" eaLnBrk="0" hangingPunct="0">
              <a:defRPr sz="2400">
                <a:solidFill>
                  <a:schemeClr val="tx1"/>
                </a:solidFill>
                <a:latin typeface="Verdana" panose="020B0604030504040204" pitchFamily="34" charset="0"/>
                <a:ea typeface="宋体" panose="02010600030101010101" pitchFamily="2" charset="-122"/>
              </a:defRPr>
            </a:lvl4pPr>
            <a:lvl5pPr marL="2057400" indent="-228600" eaLnBrk="0" hangingPunct="0">
              <a:defRPr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9pPr>
          </a:lstStyle>
          <a:p>
            <a:pPr algn="r" eaLnBrk="1" hangingPunct="1"/>
            <a:fld id="{01E327FC-E94C-402E-9007-7F31B6F6C4AA}" type="slidenum">
              <a:rPr lang="en-US" altLang="zh-CN" sz="1400">
                <a:latin typeface="Arial Black" panose="020B0A04020102020204" pitchFamily="34" charset="0"/>
              </a:rPr>
              <a:pPr algn="r" eaLnBrk="1" hangingPunct="1"/>
              <a:t>7</a:t>
            </a:fld>
            <a:endParaRPr lang="en-US" altLang="zh-CN" sz="1400">
              <a:latin typeface="Arial Black" panose="020B0A04020102020204" pitchFamily="34" charset="0"/>
            </a:endParaRPr>
          </a:p>
        </p:txBody>
      </p:sp>
      <p:sp>
        <p:nvSpPr>
          <p:cNvPr id="393218" name="Rectangle 2"/>
          <p:cNvSpPr>
            <a:spLocks noGrp="1" noChangeArrowheads="1"/>
          </p:cNvSpPr>
          <p:nvPr>
            <p:ph type="title" idx="4294967295"/>
          </p:nvPr>
        </p:nvSpPr>
        <p:spPr bwMode="auto">
          <a:xfrm>
            <a:off x="457200" y="274638"/>
            <a:ext cx="8229600" cy="1143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eaLnBrk="1" hangingPunct="1"/>
            <a:r>
              <a:rPr lang="zh-CN" altLang="en-US" dirty="0" smtClean="0">
                <a:effectLst>
                  <a:outerShdw blurRad="38100" dist="38100" dir="2700000" algn="tl">
                    <a:srgbClr val="C0C0C0"/>
                  </a:outerShdw>
                </a:effectLst>
                <a:latin typeface="黑体" panose="02010609060101010101" pitchFamily="49" charset="-122"/>
                <a:ea typeface="黑体" panose="02010609060101010101" pitchFamily="49" charset="-122"/>
              </a:rPr>
              <a:t>相关工作（</a:t>
            </a:r>
            <a:r>
              <a:rPr lang="en-US" altLang="zh-CN" dirty="0" smtClean="0">
                <a:effectLst>
                  <a:outerShdw blurRad="38100" dist="38100" dir="2700000" algn="tl">
                    <a:srgbClr val="C0C0C0"/>
                  </a:outerShdw>
                </a:effectLst>
                <a:latin typeface="黑体" panose="02010609060101010101" pitchFamily="49" charset="-122"/>
                <a:ea typeface="黑体" panose="02010609060101010101" pitchFamily="49" charset="-122"/>
              </a:rPr>
              <a:t>2/3</a:t>
            </a:r>
            <a:r>
              <a:rPr lang="zh-CN" altLang="en-US" dirty="0" smtClean="0">
                <a:effectLst>
                  <a:outerShdw blurRad="38100" dist="38100" dir="2700000" algn="tl">
                    <a:srgbClr val="C0C0C0"/>
                  </a:outerShdw>
                </a:effectLst>
                <a:latin typeface="黑体" panose="02010609060101010101" pitchFamily="49" charset="-122"/>
                <a:ea typeface="黑体" panose="02010609060101010101" pitchFamily="49" charset="-122"/>
              </a:rPr>
              <a:t>）</a:t>
            </a:r>
          </a:p>
        </p:txBody>
      </p:sp>
      <p:sp>
        <p:nvSpPr>
          <p:cNvPr id="56324" name="Rectangle 4"/>
          <p:cNvSpPr>
            <a:spLocks noGrp="1" noChangeArrowheads="1"/>
          </p:cNvSpPr>
          <p:nvPr>
            <p:ph idx="4294967295"/>
          </p:nvPr>
        </p:nvSpPr>
        <p:spPr bwMode="auto">
          <a:xfrm>
            <a:off x="457200" y="1600200"/>
            <a:ext cx="8229600" cy="452596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b="1" dirty="0" smtClean="0"/>
              <a:t>网络信息时空戳</a:t>
            </a:r>
            <a:endParaRPr lang="en-US" altLang="zh-CN" b="1" dirty="0" smtClean="0"/>
          </a:p>
          <a:p>
            <a:pPr lvl="1"/>
            <a:r>
              <a:rPr lang="zh-CN" altLang="zh-CN" dirty="0"/>
              <a:t>数据传输机制和路径由地理位置</a:t>
            </a:r>
            <a:r>
              <a:rPr lang="zh-CN" altLang="zh-CN" dirty="0" smtClean="0"/>
              <a:t>决定</a:t>
            </a:r>
            <a:endParaRPr lang="en-US" altLang="zh-CN" dirty="0" smtClean="0"/>
          </a:p>
          <a:p>
            <a:pPr lvl="1"/>
            <a:r>
              <a:rPr lang="zh-CN" altLang="zh-CN" dirty="0"/>
              <a:t>时间戳是计算机系统记录事件发生的时间信息，通常用来判定计算机系统中的事件发生</a:t>
            </a:r>
            <a:r>
              <a:rPr lang="zh-CN" altLang="zh-CN" dirty="0" smtClean="0"/>
              <a:t>顺序</a:t>
            </a:r>
            <a:r>
              <a:rPr lang="zh-CN" altLang="en-US" dirty="0"/>
              <a:t>。</a:t>
            </a:r>
            <a:endParaRPr lang="en-US" altLang="zh-CN" dirty="0" smtClean="0"/>
          </a:p>
          <a:p>
            <a:r>
              <a:rPr lang="zh-CN" altLang="en-US" b="1" dirty="0" smtClean="0"/>
              <a:t>北斗精准时空体系的建立</a:t>
            </a:r>
            <a:endParaRPr lang="en-US" altLang="zh-CN" b="1" dirty="0" smtClean="0"/>
          </a:p>
          <a:p>
            <a:pPr lvl="1"/>
            <a:r>
              <a:rPr lang="zh-CN" altLang="zh-CN" dirty="0"/>
              <a:t>北斗卫星导航系统（</a:t>
            </a:r>
            <a:r>
              <a:rPr lang="en-US" altLang="zh-CN" dirty="0"/>
              <a:t>BDS</a:t>
            </a:r>
            <a:r>
              <a:rPr lang="zh-CN" altLang="zh-CN" dirty="0" smtClean="0"/>
              <a:t>）</a:t>
            </a:r>
            <a:r>
              <a:rPr lang="zh-CN" altLang="en-US" dirty="0" smtClean="0"/>
              <a:t>发射</a:t>
            </a:r>
            <a:r>
              <a:rPr lang="en-US" altLang="zh-CN" dirty="0" smtClean="0"/>
              <a:t>23</a:t>
            </a:r>
            <a:r>
              <a:rPr lang="zh-CN" altLang="en-US" dirty="0"/>
              <a:t>颗</a:t>
            </a:r>
            <a:r>
              <a:rPr lang="zh-CN" altLang="en-US" dirty="0" smtClean="0"/>
              <a:t>卫星</a:t>
            </a:r>
            <a:endParaRPr lang="en-US" altLang="zh-CN" dirty="0" smtClean="0"/>
          </a:p>
          <a:p>
            <a:pPr lvl="1"/>
            <a:r>
              <a:rPr lang="zh-CN" altLang="zh-CN" dirty="0"/>
              <a:t>通过采用实时载波相位差分、广域精密定位等技术，北斗地基增强系统可以向覆盖范围内的用户提供平面优于</a:t>
            </a:r>
            <a:r>
              <a:rPr lang="en-US" altLang="zh-CN" dirty="0"/>
              <a:t>10cm</a:t>
            </a:r>
            <a:r>
              <a:rPr lang="zh-CN" altLang="zh-CN" dirty="0"/>
              <a:t>，时间同步精度优于</a:t>
            </a:r>
            <a:r>
              <a:rPr lang="en-US" altLang="zh-CN" dirty="0"/>
              <a:t>1ns</a:t>
            </a:r>
            <a:r>
              <a:rPr lang="zh-CN" altLang="zh-CN" dirty="0"/>
              <a:t>的时空</a:t>
            </a:r>
            <a:r>
              <a:rPr lang="zh-CN" altLang="zh-CN" dirty="0" smtClean="0"/>
              <a:t>信息</a:t>
            </a:r>
            <a:endParaRPr lang="zh-CN" altLang="en-US" dirty="0" smtClean="0"/>
          </a:p>
        </p:txBody>
      </p:sp>
    </p:spTree>
    <p:extLst>
      <p:ext uri="{BB962C8B-B14F-4D97-AF65-F5344CB8AC3E}">
        <p14:creationId xmlns:p14="http://schemas.microsoft.com/office/powerpoint/2010/main" val="36658678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idx="4294967295"/>
          </p:nvPr>
        </p:nvSpPr>
        <p:spPr bwMode="auto">
          <a:xfrm>
            <a:off x="457200" y="274638"/>
            <a:ext cx="8229600" cy="1143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eaLnBrk="1" hangingPunct="1"/>
            <a:r>
              <a:rPr lang="zh-CN" altLang="en-US" smtClean="0">
                <a:effectLst>
                  <a:outerShdw blurRad="38100" dist="38100" dir="2700000" algn="tl">
                    <a:srgbClr val="C0C0C0"/>
                  </a:outerShdw>
                </a:effectLst>
                <a:latin typeface="黑体" panose="02010609060101010101" pitchFamily="49" charset="-122"/>
                <a:ea typeface="黑体" panose="02010609060101010101" pitchFamily="49" charset="-122"/>
              </a:rPr>
              <a:t>相关工作（</a:t>
            </a:r>
            <a:r>
              <a:rPr lang="en-US" altLang="zh-CN" smtClean="0">
                <a:effectLst>
                  <a:outerShdw blurRad="38100" dist="38100" dir="2700000" algn="tl">
                    <a:srgbClr val="C0C0C0"/>
                  </a:outerShdw>
                </a:effectLst>
                <a:latin typeface="黑体" panose="02010609060101010101" pitchFamily="49" charset="-122"/>
                <a:ea typeface="黑体" panose="02010609060101010101" pitchFamily="49" charset="-122"/>
              </a:rPr>
              <a:t>3/3</a:t>
            </a:r>
            <a:r>
              <a:rPr lang="zh-CN" altLang="en-US" smtClean="0">
                <a:effectLst>
                  <a:outerShdw blurRad="38100" dist="38100" dir="2700000" algn="tl">
                    <a:srgbClr val="C0C0C0"/>
                  </a:outerShdw>
                </a:effectLst>
                <a:latin typeface="黑体" panose="02010609060101010101" pitchFamily="49" charset="-122"/>
                <a:ea typeface="黑体" panose="02010609060101010101" pitchFamily="49" charset="-122"/>
              </a:rPr>
              <a:t>）</a:t>
            </a:r>
            <a:r>
              <a:rPr lang="en-US" altLang="zh-CN" smtClean="0">
                <a:effectLst>
                  <a:outerShdw blurRad="38100" dist="38100" dir="2700000" algn="tl">
                    <a:srgbClr val="C0C0C0"/>
                  </a:outerShdw>
                </a:effectLst>
                <a:latin typeface="黑体" panose="02010609060101010101" pitchFamily="49" charset="-122"/>
                <a:ea typeface="黑体" panose="02010609060101010101" pitchFamily="49" charset="-122"/>
              </a:rPr>
              <a:t>-</a:t>
            </a:r>
            <a:r>
              <a:rPr lang="zh-CN" altLang="en-US" smtClean="0">
                <a:effectLst>
                  <a:outerShdw blurRad="38100" dist="38100" dir="2700000" algn="tl">
                    <a:srgbClr val="C0C0C0"/>
                  </a:outerShdw>
                </a:effectLst>
                <a:latin typeface="黑体" panose="02010609060101010101" pitchFamily="49" charset="-122"/>
                <a:ea typeface="黑体" panose="02010609060101010101" pitchFamily="49" charset="-122"/>
              </a:rPr>
              <a:t>我们的思考</a:t>
            </a:r>
          </a:p>
        </p:txBody>
      </p:sp>
      <p:sp>
        <p:nvSpPr>
          <p:cNvPr id="58371" name="Rectangle 35"/>
          <p:cNvSpPr>
            <a:spLocks noGrp="1" noChangeArrowheads="1"/>
          </p:cNvSpPr>
          <p:nvPr>
            <p:ph idx="4294967295"/>
          </p:nvPr>
        </p:nvSpPr>
        <p:spPr bwMode="auto">
          <a:xfrm>
            <a:off x="457200" y="1600200"/>
            <a:ext cx="8229600" cy="452596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lvl="1"/>
            <a:r>
              <a:rPr lang="zh-CN" altLang="zh-CN" sz="2400" dirty="0"/>
              <a:t>本文首先通过将北斗卫星定位和北斗地基增强系统和</a:t>
            </a:r>
            <a:r>
              <a:rPr lang="en-US" altLang="zh-CN" sz="2400" dirty="0"/>
              <a:t>SDN</a:t>
            </a:r>
            <a:r>
              <a:rPr lang="zh-CN" altLang="zh-CN" sz="2400" dirty="0"/>
              <a:t>相</a:t>
            </a:r>
            <a:r>
              <a:rPr lang="zh-CN" altLang="zh-CN" sz="2400" dirty="0" smtClean="0"/>
              <a:t>融合</a:t>
            </a:r>
            <a:endParaRPr lang="en-US" altLang="zh-CN" sz="2400" dirty="0" smtClean="0"/>
          </a:p>
          <a:p>
            <a:pPr lvl="1"/>
            <a:r>
              <a:rPr lang="zh-CN" altLang="zh-CN" sz="2400" dirty="0" smtClean="0"/>
              <a:t>实现</a:t>
            </a:r>
            <a:r>
              <a:rPr lang="zh-CN" altLang="zh-CN" sz="2400" dirty="0"/>
              <a:t>实验环境下所有网络的节点的精准定位和授时时间同步，利用</a:t>
            </a:r>
            <a:r>
              <a:rPr lang="en-US" altLang="zh-CN" sz="2400" dirty="0"/>
              <a:t>SDN</a:t>
            </a:r>
            <a:r>
              <a:rPr lang="zh-CN" altLang="zh-CN" sz="2400" dirty="0"/>
              <a:t>架构，实现数据平面和控制平面的分离</a:t>
            </a:r>
            <a:r>
              <a:rPr lang="zh-CN" altLang="zh-CN" sz="2400" dirty="0" smtClean="0"/>
              <a:t>；</a:t>
            </a:r>
            <a:endParaRPr lang="en-US" altLang="zh-CN" sz="2400" dirty="0" smtClean="0"/>
          </a:p>
          <a:p>
            <a:pPr lvl="1"/>
            <a:r>
              <a:rPr lang="zh-CN" altLang="zh-CN" sz="2400" dirty="0" smtClean="0"/>
              <a:t>通过</a:t>
            </a:r>
            <a:r>
              <a:rPr lang="zh-CN" altLang="zh-CN" sz="2400" dirty="0"/>
              <a:t>对</a:t>
            </a:r>
            <a:r>
              <a:rPr lang="en-US" altLang="zh-CN" sz="2400" dirty="0" err="1"/>
              <a:t>OpenFlow</a:t>
            </a:r>
            <a:r>
              <a:rPr lang="zh-CN" altLang="zh-CN" sz="2400" dirty="0"/>
              <a:t>协议的修改，设计了一个</a:t>
            </a:r>
            <a:r>
              <a:rPr lang="en-US" altLang="zh-CN" sz="2400" dirty="0" err="1"/>
              <a:t>Vlan</a:t>
            </a:r>
            <a:r>
              <a:rPr lang="zh-CN" altLang="zh-CN" sz="2400" dirty="0"/>
              <a:t>的标签分配</a:t>
            </a:r>
            <a:r>
              <a:rPr lang="zh-CN" altLang="zh-CN" sz="2400" dirty="0" smtClean="0"/>
              <a:t>机制</a:t>
            </a:r>
            <a:endParaRPr lang="en-US" altLang="zh-CN" sz="2400" dirty="0" smtClean="0"/>
          </a:p>
          <a:p>
            <a:pPr lvl="1"/>
            <a:r>
              <a:rPr lang="zh-CN" altLang="zh-CN" sz="2400" dirty="0" smtClean="0"/>
              <a:t>实现</a:t>
            </a:r>
            <a:r>
              <a:rPr lang="zh-CN" altLang="zh-CN" sz="2400" dirty="0"/>
              <a:t>了对网络内数据具有时空信息</a:t>
            </a:r>
            <a:r>
              <a:rPr lang="zh-CN" altLang="zh-CN" sz="2400" dirty="0" smtClean="0"/>
              <a:t>标注“时空戳</a:t>
            </a:r>
            <a:r>
              <a:rPr lang="en-US" altLang="zh-CN" sz="2400" dirty="0" smtClean="0"/>
              <a:t>”</a:t>
            </a:r>
          </a:p>
          <a:p>
            <a:pPr lvl="1"/>
            <a:r>
              <a:rPr lang="zh-CN" altLang="zh-CN" sz="2400" dirty="0" smtClean="0"/>
              <a:t>进而</a:t>
            </a:r>
            <a:r>
              <a:rPr lang="zh-CN" altLang="zh-CN" sz="2400" dirty="0"/>
              <a:t>实现数据在网络坐标系统内的精准定位和路径追踪。</a:t>
            </a:r>
          </a:p>
        </p:txBody>
      </p:sp>
      <p:sp>
        <p:nvSpPr>
          <p:cNvPr id="58372" name="灯片编号占位符 5"/>
          <p:cNvSpPr txBox="1">
            <a:spLocks noGrp="1"/>
          </p:cNvSpPr>
          <p:nvPr/>
        </p:nvSpPr>
        <p:spPr bwMode="auto">
          <a:xfrm>
            <a:off x="7956550" y="6597650"/>
            <a:ext cx="11874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Verdana" panose="020B0604030504040204" pitchFamily="34" charset="0"/>
                <a:ea typeface="宋体" panose="02010600030101010101" pitchFamily="2" charset="-122"/>
              </a:defRPr>
            </a:lvl1pPr>
            <a:lvl2pPr marL="742950" indent="-285750" eaLnBrk="0" hangingPunct="0">
              <a:defRPr sz="2400">
                <a:solidFill>
                  <a:schemeClr val="tx1"/>
                </a:solidFill>
                <a:latin typeface="Verdana" panose="020B0604030504040204" pitchFamily="34" charset="0"/>
                <a:ea typeface="宋体" panose="02010600030101010101" pitchFamily="2" charset="-122"/>
              </a:defRPr>
            </a:lvl2pPr>
            <a:lvl3pPr marL="1143000" indent="-228600" eaLnBrk="0" hangingPunct="0">
              <a:defRPr sz="2400">
                <a:solidFill>
                  <a:schemeClr val="tx1"/>
                </a:solidFill>
                <a:latin typeface="Verdana" panose="020B0604030504040204" pitchFamily="34" charset="0"/>
                <a:ea typeface="宋体" panose="02010600030101010101" pitchFamily="2" charset="-122"/>
              </a:defRPr>
            </a:lvl3pPr>
            <a:lvl4pPr marL="1600200" indent="-228600" eaLnBrk="0" hangingPunct="0">
              <a:defRPr sz="2400">
                <a:solidFill>
                  <a:schemeClr val="tx1"/>
                </a:solidFill>
                <a:latin typeface="Verdana" panose="020B0604030504040204" pitchFamily="34" charset="0"/>
                <a:ea typeface="宋体" panose="02010600030101010101" pitchFamily="2" charset="-122"/>
              </a:defRPr>
            </a:lvl4pPr>
            <a:lvl5pPr marL="2057400" indent="-228600" eaLnBrk="0" hangingPunct="0">
              <a:defRPr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9pPr>
          </a:lstStyle>
          <a:p>
            <a:pPr algn="r" eaLnBrk="1" hangingPunct="1"/>
            <a:fld id="{8DABFFFC-9C73-49AC-B391-B8AF32DF88BA}" type="slidenum">
              <a:rPr lang="en-US" altLang="zh-CN" sz="1400">
                <a:latin typeface="Arial Black" panose="020B0A04020102020204" pitchFamily="34" charset="0"/>
              </a:rPr>
              <a:pPr algn="r" eaLnBrk="1" hangingPunct="1"/>
              <a:t>8</a:t>
            </a:fld>
            <a:endParaRPr lang="en-US" altLang="zh-CN" sz="1400">
              <a:latin typeface="Arial Black" panose="020B0A04020102020204"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6"/>
          <p:cNvSpPr>
            <a:spLocks noGrp="1" noChangeArrowheads="1"/>
          </p:cNvSpPr>
          <p:nvPr>
            <p:ph type="title" idx="4294967295"/>
          </p:nvPr>
        </p:nvSpPr>
        <p:spPr>
          <a:xfrm>
            <a:off x="0" y="0"/>
            <a:ext cx="0" cy="0"/>
          </a:xfrm>
        </p:spPr>
        <p:txBody>
          <a:bodyPr anchor="ctr"/>
          <a:lstStyle/>
          <a:p>
            <a:r>
              <a:rPr lang="en-US" altLang="zh-CN" dirty="0" smtClean="0">
                <a:effectLst>
                  <a:outerShdw blurRad="38100" dist="38100" dir="2700000" algn="tl">
                    <a:srgbClr val="C0C0C0"/>
                  </a:outerShdw>
                </a:effectLst>
                <a:latin typeface="黑体" panose="02010609060101010101" pitchFamily="49" charset="-122"/>
                <a:ea typeface="黑体" panose="02010609060101010101" pitchFamily="49" charset="-122"/>
              </a:rPr>
              <a:t/>
            </a:r>
            <a:br>
              <a:rPr lang="en-US" altLang="zh-CN" dirty="0" smtClean="0">
                <a:effectLst>
                  <a:outerShdw blurRad="38100" dist="38100" dir="2700000" algn="tl">
                    <a:srgbClr val="C0C0C0"/>
                  </a:outerShdw>
                </a:effectLst>
                <a:latin typeface="黑体" panose="02010609060101010101" pitchFamily="49" charset="-122"/>
                <a:ea typeface="黑体" panose="02010609060101010101" pitchFamily="49" charset="-122"/>
              </a:rPr>
            </a:br>
            <a:r>
              <a:rPr lang="en-US" altLang="zh-CN" dirty="0">
                <a:effectLst>
                  <a:outerShdw blurRad="38100" dist="38100" dir="2700000" algn="tl">
                    <a:srgbClr val="C0C0C0"/>
                  </a:outerShdw>
                </a:effectLst>
                <a:latin typeface="黑体" panose="02010609060101010101" pitchFamily="49" charset="-122"/>
                <a:ea typeface="黑体" panose="02010609060101010101" pitchFamily="49" charset="-122"/>
              </a:rPr>
              <a:t/>
            </a:r>
            <a:br>
              <a:rPr lang="en-US" altLang="zh-CN" dirty="0">
                <a:effectLst>
                  <a:outerShdw blurRad="38100" dist="38100" dir="2700000" algn="tl">
                    <a:srgbClr val="C0C0C0"/>
                  </a:outerShdw>
                </a:effectLst>
                <a:latin typeface="黑体" panose="02010609060101010101" pitchFamily="49" charset="-122"/>
                <a:ea typeface="黑体" panose="02010609060101010101" pitchFamily="49" charset="-122"/>
              </a:rPr>
            </a:br>
            <a:r>
              <a:rPr lang="en-US" altLang="zh-CN" dirty="0" smtClean="0">
                <a:effectLst>
                  <a:outerShdw blurRad="38100" dist="38100" dir="2700000" algn="tl">
                    <a:srgbClr val="C0C0C0"/>
                  </a:outerShdw>
                </a:effectLst>
                <a:latin typeface="黑体" panose="02010609060101010101" pitchFamily="49" charset="-122"/>
                <a:ea typeface="黑体" panose="02010609060101010101" pitchFamily="49" charset="-122"/>
              </a:rPr>
              <a:t/>
            </a:r>
            <a:br>
              <a:rPr lang="en-US" altLang="zh-CN" dirty="0" smtClean="0">
                <a:effectLst>
                  <a:outerShdw blurRad="38100" dist="38100" dir="2700000" algn="tl">
                    <a:srgbClr val="C0C0C0"/>
                  </a:outerShdw>
                </a:effectLst>
                <a:latin typeface="黑体" panose="02010609060101010101" pitchFamily="49" charset="-122"/>
                <a:ea typeface="黑体" panose="02010609060101010101" pitchFamily="49" charset="-122"/>
              </a:rPr>
            </a:br>
            <a:r>
              <a:rPr lang="en-US" altLang="zh-CN" dirty="0">
                <a:effectLst>
                  <a:outerShdw blurRad="38100" dist="38100" dir="2700000" algn="tl">
                    <a:srgbClr val="C0C0C0"/>
                  </a:outerShdw>
                </a:effectLst>
                <a:latin typeface="黑体" panose="02010609060101010101" pitchFamily="49" charset="-122"/>
                <a:ea typeface="黑体" panose="02010609060101010101" pitchFamily="49" charset="-122"/>
              </a:rPr>
              <a:t> </a:t>
            </a:r>
            <a:endParaRPr lang="zh-CN" altLang="en-US" dirty="0" smtClean="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54275" name="Rectangle 6"/>
          <p:cNvSpPr txBox="1">
            <a:spLocks noGrp="1" noChangeArrowheads="1"/>
          </p:cNvSpPr>
          <p:nvPr/>
        </p:nvSpPr>
        <p:spPr bwMode="auto">
          <a:xfrm>
            <a:off x="457200" y="6453188"/>
            <a:ext cx="2133600"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Verdana" panose="020B0604030504040204" pitchFamily="34" charset="0"/>
                <a:ea typeface="宋体" panose="02010600030101010101" pitchFamily="2" charset="-122"/>
              </a:defRPr>
            </a:lvl1pPr>
            <a:lvl2pPr marL="742950" indent="-285750" eaLnBrk="0" hangingPunct="0">
              <a:defRPr sz="2400">
                <a:solidFill>
                  <a:schemeClr val="tx1"/>
                </a:solidFill>
                <a:latin typeface="Verdana" panose="020B0604030504040204" pitchFamily="34" charset="0"/>
                <a:ea typeface="宋体" panose="02010600030101010101" pitchFamily="2" charset="-122"/>
              </a:defRPr>
            </a:lvl2pPr>
            <a:lvl3pPr marL="1143000" indent="-228600" eaLnBrk="0" hangingPunct="0">
              <a:defRPr sz="2400">
                <a:solidFill>
                  <a:schemeClr val="tx1"/>
                </a:solidFill>
                <a:latin typeface="Verdana" panose="020B0604030504040204" pitchFamily="34" charset="0"/>
                <a:ea typeface="宋体" panose="02010600030101010101" pitchFamily="2" charset="-122"/>
              </a:defRPr>
            </a:lvl3pPr>
            <a:lvl4pPr marL="1600200" indent="-228600" eaLnBrk="0" hangingPunct="0">
              <a:defRPr sz="2400">
                <a:solidFill>
                  <a:schemeClr val="tx1"/>
                </a:solidFill>
                <a:latin typeface="Verdana" panose="020B0604030504040204" pitchFamily="34" charset="0"/>
                <a:ea typeface="宋体" panose="02010600030101010101" pitchFamily="2" charset="-122"/>
              </a:defRPr>
            </a:lvl4pPr>
            <a:lvl5pPr marL="2057400" indent="-228600" eaLnBrk="0" hangingPunct="0">
              <a:defRPr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9pPr>
          </a:lstStyle>
          <a:p>
            <a:pPr eaLnBrk="1" hangingPunct="1"/>
            <a:fld id="{1E9FE7B9-E983-427D-BAEE-77F4641B7D82}" type="slidenum">
              <a:rPr lang="en-US" altLang="zh-CN" sz="1200">
                <a:latin typeface="Arial" panose="020B0604020202020204" pitchFamily="34" charset="0"/>
              </a:rPr>
              <a:pPr eaLnBrk="1" hangingPunct="1"/>
              <a:t>9</a:t>
            </a:fld>
            <a:endParaRPr lang="en-US" altLang="zh-CN" sz="1200">
              <a:latin typeface="Arial" panose="020B0604020202020204" pitchFamily="34" charset="0"/>
            </a:endParaRPr>
          </a:p>
        </p:txBody>
      </p:sp>
      <p:sp>
        <p:nvSpPr>
          <p:cNvPr id="6" name="Rectangle 2"/>
          <p:cNvSpPr>
            <a:spLocks noGrp="1" noChangeArrowheads="1"/>
          </p:cNvSpPr>
          <p:nvPr>
            <p:ph type="title" idx="4294967295"/>
          </p:nvPr>
        </p:nvSpPr>
        <p:spPr bwMode="auto">
          <a:xfrm>
            <a:off x="457200" y="533400"/>
            <a:ext cx="8229600" cy="8842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effectLst>
                  <a:outerShdw blurRad="38100" dist="38100" dir="2700000" algn="tl">
                    <a:srgbClr val="C0C0C0"/>
                  </a:outerShdw>
                </a:effectLst>
                <a:latin typeface="黑体" panose="02010609060101010101" pitchFamily="49" charset="-122"/>
                <a:ea typeface="黑体" panose="02010609060101010101" pitchFamily="49" charset="-122"/>
              </a:rPr>
              <a:t>研究框架</a:t>
            </a:r>
            <a:r>
              <a:rPr lang="en-US" altLang="zh-CN" dirty="0" smtClean="0">
                <a:effectLst>
                  <a:outerShdw blurRad="38100" dist="38100" dir="2700000" algn="tl">
                    <a:srgbClr val="C0C0C0"/>
                  </a:outerShdw>
                </a:effectLst>
                <a:latin typeface="黑体" panose="02010609060101010101" pitchFamily="49" charset="-122"/>
                <a:ea typeface="黑体" panose="02010609060101010101" pitchFamily="49" charset="-122"/>
              </a:rPr>
              <a:t>--</a:t>
            </a:r>
            <a:r>
              <a:rPr lang="zh-CN" altLang="en-US" dirty="0" smtClean="0">
                <a:effectLst>
                  <a:outerShdw blurRad="38100" dist="38100" dir="2700000" algn="tl">
                    <a:srgbClr val="C0C0C0"/>
                  </a:outerShdw>
                </a:effectLst>
                <a:latin typeface="黑体" panose="02010609060101010101" pitchFamily="49" charset="-122"/>
                <a:ea typeface="黑体" panose="02010609060101010101" pitchFamily="49" charset="-122"/>
              </a:rPr>
              <a:t>技术途径</a:t>
            </a:r>
          </a:p>
        </p:txBody>
      </p:sp>
      <p:pic>
        <p:nvPicPr>
          <p:cNvPr id="8" name="图片 7"/>
          <p:cNvPicPr>
            <a:picLocks noChangeAspect="1"/>
          </p:cNvPicPr>
          <p:nvPr/>
        </p:nvPicPr>
        <p:blipFill rotWithShape="1">
          <a:blip r:embed="rId3"/>
          <a:srcRect b="9675"/>
          <a:stretch/>
        </p:blipFill>
        <p:spPr>
          <a:xfrm>
            <a:off x="784455" y="1559356"/>
            <a:ext cx="7368945" cy="4576781"/>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Profile</Template>
  <TotalTime>1699</TotalTime>
  <Words>5512</Words>
  <Application>Microsoft Office PowerPoint</Application>
  <PresentationFormat>全屏显示(4:3)</PresentationFormat>
  <Paragraphs>363</Paragraphs>
  <Slides>42</Slides>
  <Notes>27</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42</vt:i4>
      </vt:variant>
    </vt:vector>
  </HeadingPairs>
  <TitlesOfParts>
    <vt:vector size="54" baseType="lpstr">
      <vt:lpstr>黑体</vt:lpstr>
      <vt:lpstr>华文行楷</vt:lpstr>
      <vt:lpstr>宋体</vt:lpstr>
      <vt:lpstr>微软雅黑</vt:lpstr>
      <vt:lpstr>Arial</vt:lpstr>
      <vt:lpstr>Arial Black</vt:lpstr>
      <vt:lpstr>Calibri</vt:lpstr>
      <vt:lpstr>Cambria Math</vt:lpstr>
      <vt:lpstr>Times New Roman</vt:lpstr>
      <vt:lpstr>Verdana</vt:lpstr>
      <vt:lpstr>Wingdings</vt:lpstr>
      <vt:lpstr>Profile</vt:lpstr>
      <vt:lpstr>基于高精度时空信息的网络坐标系统构建与性能优化方法研究</vt:lpstr>
      <vt:lpstr>内容提要</vt:lpstr>
      <vt:lpstr>研究背景（1/2）-面对的问题</vt:lpstr>
      <vt:lpstr>研究背景（2/2）</vt:lpstr>
      <vt:lpstr>项目背景</vt:lpstr>
      <vt:lpstr>相关工作（1/3）</vt:lpstr>
      <vt:lpstr>相关工作（2/3）</vt:lpstr>
      <vt:lpstr>相关工作（3/3）-我们的思考</vt:lpstr>
      <vt:lpstr>    </vt:lpstr>
      <vt:lpstr>    </vt:lpstr>
      <vt:lpstr>  </vt:lpstr>
      <vt:lpstr>  </vt:lpstr>
      <vt:lpstr>北斗高精度定位时间同步终端</vt:lpstr>
      <vt:lpstr>网络时间同步--NTP</vt:lpstr>
      <vt:lpstr>软件定义网络（SDN）</vt:lpstr>
      <vt:lpstr>Mininet</vt:lpstr>
      <vt:lpstr>OpenFLow协议</vt:lpstr>
      <vt:lpstr>OpenVSwitch框架</vt:lpstr>
      <vt:lpstr>Ryu控制器</vt:lpstr>
      <vt:lpstr>仿真实验—实验环境</vt:lpstr>
      <vt:lpstr>仿真实验—实验步骤(1/3)</vt:lpstr>
      <vt:lpstr>仿真实验—实验步骤(2/3)</vt:lpstr>
      <vt:lpstr>仿真实验—实验步骤(3/3)</vt:lpstr>
      <vt:lpstr>仿真实验—实验验证(1/3)</vt:lpstr>
      <vt:lpstr>仿真实验—实验验证(2/3)</vt:lpstr>
      <vt:lpstr>仿真实验—实验验证(3/3)</vt:lpstr>
      <vt:lpstr>PowerPoint 演示文稿</vt:lpstr>
      <vt:lpstr>PowerPoint 演示文稿</vt:lpstr>
      <vt:lpstr>Vivaldi算法</vt:lpstr>
      <vt:lpstr>时空网络坐标性能分析与优化</vt:lpstr>
      <vt:lpstr>稳定抑制Vivaldi算法</vt:lpstr>
      <vt:lpstr>实验数据</vt:lpstr>
      <vt:lpstr>实验设计（1/2）</vt:lpstr>
      <vt:lpstr>实验设计（2/2）</vt:lpstr>
      <vt:lpstr>实验结果（1/3）-相对误差</vt:lpstr>
      <vt:lpstr>实验结果(2/3)-整体误差均值</vt:lpstr>
      <vt:lpstr>实验结果(3/3)-整体抖动方差</vt:lpstr>
      <vt:lpstr>总结与展望（1/2）-总结</vt:lpstr>
      <vt:lpstr>总结与展望（2/2）-展望</vt:lpstr>
      <vt:lpstr>参加的科研项目与发表论文</vt:lpstr>
      <vt:lpstr>参加的科研项目与发表论文</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ZHAO YUQI</cp:lastModifiedBy>
  <cp:revision>350</cp:revision>
  <cp:lastPrinted>1601-01-01T00:00:00Z</cp:lastPrinted>
  <dcterms:created xsi:type="dcterms:W3CDTF">1601-01-01T00:00:00Z</dcterms:created>
  <dcterms:modified xsi:type="dcterms:W3CDTF">2018-05-25T04:59:48Z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